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grandir" panose="020B0604020202020204" charset="0"/>
      <p:regular r:id="rId13"/>
    </p:embeddedFont>
    <p:embeddedFont>
      <p:font typeface="Agrandir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sv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5.svg"/><Relationship Id="rId4" Type="http://schemas.openxmlformats.org/officeDocument/2006/relationships/image" Target="../media/image23.jpe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svg"/><Relationship Id="rId7" Type="http://schemas.openxmlformats.org/officeDocument/2006/relationships/image" Target="../media/image1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sv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sv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2939980" y="6484586"/>
            <a:ext cx="8513313" cy="8513313"/>
          </a:xfrm>
          <a:custGeom>
            <a:avLst/>
            <a:gdLst/>
            <a:ahLst/>
            <a:cxnLst/>
            <a:rect l="l" t="t" r="r" b="b"/>
            <a:pathLst>
              <a:path w="8513313" h="8513313">
                <a:moveTo>
                  <a:pt x="0" y="0"/>
                </a:moveTo>
                <a:lnTo>
                  <a:pt x="8513313" y="0"/>
                </a:lnTo>
                <a:lnTo>
                  <a:pt x="8513313" y="8513313"/>
                </a:lnTo>
                <a:lnTo>
                  <a:pt x="0" y="8513313"/>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165293" y="-4710899"/>
            <a:ext cx="8513313" cy="8513313"/>
          </a:xfrm>
          <a:custGeom>
            <a:avLst/>
            <a:gdLst/>
            <a:ahLst/>
            <a:cxnLst/>
            <a:rect l="l" t="t" r="r" b="b"/>
            <a:pathLst>
              <a:path w="8513313" h="8513313">
                <a:moveTo>
                  <a:pt x="0" y="0"/>
                </a:moveTo>
                <a:lnTo>
                  <a:pt x="8513313" y="0"/>
                </a:lnTo>
                <a:lnTo>
                  <a:pt x="8513313" y="8513313"/>
                </a:lnTo>
                <a:lnTo>
                  <a:pt x="0" y="8513313"/>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2865941" y="3846154"/>
            <a:ext cx="11565333" cy="2418256"/>
          </a:xfrm>
          <a:prstGeom prst="rect">
            <a:avLst/>
          </a:prstGeom>
        </p:spPr>
        <p:txBody>
          <a:bodyPr lIns="0" tIns="0" rIns="0" bIns="0" rtlCol="0" anchor="t">
            <a:spAutoFit/>
          </a:bodyPr>
          <a:lstStyle/>
          <a:p>
            <a:pPr algn="ctr">
              <a:lnSpc>
                <a:spcPts val="8571"/>
              </a:lnSpc>
            </a:pPr>
            <a:r>
              <a:rPr lang="en-US" sz="8010" b="1">
                <a:solidFill>
                  <a:srgbClr val="E85041"/>
                </a:solidFill>
                <a:latin typeface="Agrandir Bold"/>
                <a:ea typeface="Agrandir Bold"/>
                <a:cs typeface="Agrandir Bold"/>
                <a:sym typeface="Agrandir Bold"/>
              </a:rPr>
              <a:t>BITCOIN PRICE TREND ANALYSIS</a:t>
            </a:r>
          </a:p>
        </p:txBody>
      </p:sp>
      <p:sp>
        <p:nvSpPr>
          <p:cNvPr id="6" name="Freeform 6"/>
          <p:cNvSpPr/>
          <p:nvPr/>
        </p:nvSpPr>
        <p:spPr>
          <a:xfrm>
            <a:off x="1028700" y="8295474"/>
            <a:ext cx="320358" cy="962826"/>
          </a:xfrm>
          <a:custGeom>
            <a:avLst/>
            <a:gdLst/>
            <a:ahLst/>
            <a:cxnLst/>
            <a:rect l="l" t="t" r="r" b="b"/>
            <a:pathLst>
              <a:path w="320358" h="962826">
                <a:moveTo>
                  <a:pt x="0" y="0"/>
                </a:moveTo>
                <a:lnTo>
                  <a:pt x="320358" y="0"/>
                </a:lnTo>
                <a:lnTo>
                  <a:pt x="320358" y="962826"/>
                </a:lnTo>
                <a:lnTo>
                  <a:pt x="0" y="962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flipH="1" flipV="1">
            <a:off x="16938942" y="1028700"/>
            <a:ext cx="320358" cy="962826"/>
          </a:xfrm>
          <a:custGeom>
            <a:avLst/>
            <a:gdLst/>
            <a:ahLst/>
            <a:cxnLst/>
            <a:rect l="l" t="t" r="r" b="b"/>
            <a:pathLst>
              <a:path w="320358" h="962826">
                <a:moveTo>
                  <a:pt x="320358" y="962826"/>
                </a:moveTo>
                <a:lnTo>
                  <a:pt x="0" y="962826"/>
                </a:lnTo>
                <a:lnTo>
                  <a:pt x="0" y="0"/>
                </a:lnTo>
                <a:lnTo>
                  <a:pt x="320358" y="0"/>
                </a:lnTo>
                <a:lnTo>
                  <a:pt x="320358" y="96282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7052072" y="8778875"/>
            <a:ext cx="4183857" cy="479425"/>
          </a:xfrm>
          <a:prstGeom prst="rect">
            <a:avLst/>
          </a:prstGeom>
        </p:spPr>
        <p:txBody>
          <a:bodyPr lIns="0" tIns="0" rIns="0" bIns="0" rtlCol="0" anchor="t">
            <a:spAutoFit/>
          </a:bodyPr>
          <a:lstStyle/>
          <a:p>
            <a:pPr algn="ctr">
              <a:lnSpc>
                <a:spcPts val="3349"/>
              </a:lnSpc>
            </a:pPr>
            <a:r>
              <a:rPr lang="en-US" sz="2499">
                <a:solidFill>
                  <a:srgbClr val="FFFFFF"/>
                </a:solidFill>
                <a:latin typeface="Agrandir"/>
                <a:ea typeface="Agrandir"/>
                <a:cs typeface="Agrandir"/>
                <a:sym typeface="Agrandir"/>
              </a:rPr>
              <a:t>Karthik Peddavarapu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939980" y="6484586"/>
            <a:ext cx="8513313" cy="8513313"/>
          </a:xfrm>
          <a:custGeom>
            <a:avLst/>
            <a:gdLst/>
            <a:ahLst/>
            <a:cxnLst/>
            <a:rect l="l" t="t" r="r" b="b"/>
            <a:pathLst>
              <a:path w="8513313" h="8513313">
                <a:moveTo>
                  <a:pt x="0" y="0"/>
                </a:moveTo>
                <a:lnTo>
                  <a:pt x="8513313" y="0"/>
                </a:lnTo>
                <a:lnTo>
                  <a:pt x="8513313" y="8513313"/>
                </a:lnTo>
                <a:lnTo>
                  <a:pt x="0" y="8513313"/>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165293" y="-4710899"/>
            <a:ext cx="8513313" cy="8513313"/>
          </a:xfrm>
          <a:custGeom>
            <a:avLst/>
            <a:gdLst/>
            <a:ahLst/>
            <a:cxnLst/>
            <a:rect l="l" t="t" r="r" b="b"/>
            <a:pathLst>
              <a:path w="8513313" h="8513313">
                <a:moveTo>
                  <a:pt x="0" y="0"/>
                </a:moveTo>
                <a:lnTo>
                  <a:pt x="8513313" y="0"/>
                </a:lnTo>
                <a:lnTo>
                  <a:pt x="8513313" y="8513313"/>
                </a:lnTo>
                <a:lnTo>
                  <a:pt x="0" y="8513313"/>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028700"/>
            <a:ext cx="5268897" cy="5142267"/>
            <a:chOff x="0" y="0"/>
            <a:chExt cx="1119877" cy="1092962"/>
          </a:xfrm>
        </p:grpSpPr>
        <p:sp>
          <p:nvSpPr>
            <p:cNvPr id="5" name="Freeform 5"/>
            <p:cNvSpPr/>
            <p:nvPr/>
          </p:nvSpPr>
          <p:spPr>
            <a:xfrm>
              <a:off x="0" y="0"/>
              <a:ext cx="1119877" cy="1092962"/>
            </a:xfrm>
            <a:custGeom>
              <a:avLst/>
              <a:gdLst/>
              <a:ahLst/>
              <a:cxnLst/>
              <a:rect l="l" t="t" r="r" b="b"/>
              <a:pathLst>
                <a:path w="1119877" h="1092962">
                  <a:moveTo>
                    <a:pt x="0" y="0"/>
                  </a:moveTo>
                  <a:lnTo>
                    <a:pt x="1119877" y="0"/>
                  </a:lnTo>
                  <a:lnTo>
                    <a:pt x="1119877" y="1092962"/>
                  </a:lnTo>
                  <a:lnTo>
                    <a:pt x="0" y="1092962"/>
                  </a:lnTo>
                  <a:close/>
                </a:path>
              </a:pathLst>
            </a:custGeom>
            <a:blipFill>
              <a:blip r:embed="rId4"/>
              <a:stretch>
                <a:fillRect l="-23243" r="-23243"/>
              </a:stretch>
            </a:blipFill>
          </p:spPr>
          <p:txBody>
            <a:bodyPr/>
            <a:lstStyle/>
            <a:p>
              <a:endParaRPr lang="en-US"/>
            </a:p>
          </p:txBody>
        </p:sp>
      </p:grpSp>
      <p:grpSp>
        <p:nvGrpSpPr>
          <p:cNvPr id="6" name="Group 6"/>
          <p:cNvGrpSpPr/>
          <p:nvPr/>
        </p:nvGrpSpPr>
        <p:grpSpPr>
          <a:xfrm>
            <a:off x="4294809" y="4116033"/>
            <a:ext cx="5268897" cy="5142267"/>
            <a:chOff x="0" y="0"/>
            <a:chExt cx="1119877" cy="1092962"/>
          </a:xfrm>
        </p:grpSpPr>
        <p:sp>
          <p:nvSpPr>
            <p:cNvPr id="7" name="Freeform 7"/>
            <p:cNvSpPr/>
            <p:nvPr/>
          </p:nvSpPr>
          <p:spPr>
            <a:xfrm>
              <a:off x="0" y="0"/>
              <a:ext cx="1119877" cy="1092962"/>
            </a:xfrm>
            <a:custGeom>
              <a:avLst/>
              <a:gdLst/>
              <a:ahLst/>
              <a:cxnLst/>
              <a:rect l="l" t="t" r="r" b="b"/>
              <a:pathLst>
                <a:path w="1119877" h="1092962">
                  <a:moveTo>
                    <a:pt x="0" y="0"/>
                  </a:moveTo>
                  <a:lnTo>
                    <a:pt x="1119877" y="0"/>
                  </a:lnTo>
                  <a:lnTo>
                    <a:pt x="1119877" y="1092962"/>
                  </a:lnTo>
                  <a:lnTo>
                    <a:pt x="0" y="1092962"/>
                  </a:lnTo>
                  <a:close/>
                </a:path>
              </a:pathLst>
            </a:custGeom>
            <a:blipFill>
              <a:blip r:embed="rId4"/>
              <a:stretch>
                <a:fillRect l="-23243" r="-23243"/>
              </a:stretch>
            </a:blipFill>
          </p:spPr>
          <p:txBody>
            <a:bodyPr/>
            <a:lstStyle/>
            <a:p>
              <a:endParaRPr lang="en-US"/>
            </a:p>
          </p:txBody>
        </p:sp>
      </p:grpSp>
      <p:grpSp>
        <p:nvGrpSpPr>
          <p:cNvPr id="8" name="Group 8"/>
          <p:cNvGrpSpPr/>
          <p:nvPr/>
        </p:nvGrpSpPr>
        <p:grpSpPr>
          <a:xfrm>
            <a:off x="3723775" y="7310479"/>
            <a:ext cx="1142068" cy="1102877"/>
            <a:chOff x="0" y="0"/>
            <a:chExt cx="300791" cy="290470"/>
          </a:xfrm>
        </p:grpSpPr>
        <p:sp>
          <p:nvSpPr>
            <p:cNvPr id="9" name="Freeform 9"/>
            <p:cNvSpPr/>
            <p:nvPr/>
          </p:nvSpPr>
          <p:spPr>
            <a:xfrm>
              <a:off x="0" y="0"/>
              <a:ext cx="300791" cy="290470"/>
            </a:xfrm>
            <a:custGeom>
              <a:avLst/>
              <a:gdLst/>
              <a:ahLst/>
              <a:cxnLst/>
              <a:rect l="l" t="t" r="r" b="b"/>
              <a:pathLst>
                <a:path w="300791" h="290470">
                  <a:moveTo>
                    <a:pt x="0" y="0"/>
                  </a:moveTo>
                  <a:lnTo>
                    <a:pt x="300791" y="0"/>
                  </a:lnTo>
                  <a:lnTo>
                    <a:pt x="300791" y="290470"/>
                  </a:lnTo>
                  <a:lnTo>
                    <a:pt x="0" y="290470"/>
                  </a:lnTo>
                  <a:close/>
                </a:path>
              </a:pathLst>
            </a:custGeom>
            <a:solidFill>
              <a:srgbClr val="E85041"/>
            </a:solidFill>
          </p:spPr>
          <p:txBody>
            <a:bodyPr/>
            <a:lstStyle/>
            <a:p>
              <a:endParaRPr lang="en-US"/>
            </a:p>
          </p:txBody>
        </p:sp>
        <p:sp>
          <p:nvSpPr>
            <p:cNvPr id="10" name="TextBox 10"/>
            <p:cNvSpPr txBox="1"/>
            <p:nvPr/>
          </p:nvSpPr>
          <p:spPr>
            <a:xfrm>
              <a:off x="0" y="-85725"/>
              <a:ext cx="300791" cy="376195"/>
            </a:xfrm>
            <a:prstGeom prst="rect">
              <a:avLst/>
            </a:prstGeom>
          </p:spPr>
          <p:txBody>
            <a:bodyPr lIns="50800" tIns="50800" rIns="50800" bIns="50800" rtlCol="0" anchor="ctr"/>
            <a:lstStyle/>
            <a:p>
              <a:pPr algn="ctr">
                <a:lnSpc>
                  <a:spcPts val="2679"/>
                </a:lnSpc>
              </a:pPr>
              <a:endParaRPr/>
            </a:p>
          </p:txBody>
        </p:sp>
      </p:grpSp>
      <p:grpSp>
        <p:nvGrpSpPr>
          <p:cNvPr id="11" name="Group 11"/>
          <p:cNvGrpSpPr/>
          <p:nvPr/>
        </p:nvGrpSpPr>
        <p:grpSpPr>
          <a:xfrm>
            <a:off x="5726563" y="2191815"/>
            <a:ext cx="1142068" cy="1102877"/>
            <a:chOff x="0" y="0"/>
            <a:chExt cx="300791" cy="290470"/>
          </a:xfrm>
        </p:grpSpPr>
        <p:sp>
          <p:nvSpPr>
            <p:cNvPr id="12" name="Freeform 12"/>
            <p:cNvSpPr/>
            <p:nvPr/>
          </p:nvSpPr>
          <p:spPr>
            <a:xfrm>
              <a:off x="0" y="0"/>
              <a:ext cx="300791" cy="290470"/>
            </a:xfrm>
            <a:custGeom>
              <a:avLst/>
              <a:gdLst/>
              <a:ahLst/>
              <a:cxnLst/>
              <a:rect l="l" t="t" r="r" b="b"/>
              <a:pathLst>
                <a:path w="300791" h="290470">
                  <a:moveTo>
                    <a:pt x="0" y="0"/>
                  </a:moveTo>
                  <a:lnTo>
                    <a:pt x="300791" y="0"/>
                  </a:lnTo>
                  <a:lnTo>
                    <a:pt x="300791" y="290470"/>
                  </a:lnTo>
                  <a:lnTo>
                    <a:pt x="0" y="290470"/>
                  </a:lnTo>
                  <a:close/>
                </a:path>
              </a:pathLst>
            </a:custGeom>
            <a:solidFill>
              <a:srgbClr val="E85041"/>
            </a:solidFill>
          </p:spPr>
          <p:txBody>
            <a:bodyPr/>
            <a:lstStyle/>
            <a:p>
              <a:endParaRPr lang="en-US"/>
            </a:p>
          </p:txBody>
        </p:sp>
        <p:sp>
          <p:nvSpPr>
            <p:cNvPr id="13" name="TextBox 13"/>
            <p:cNvSpPr txBox="1"/>
            <p:nvPr/>
          </p:nvSpPr>
          <p:spPr>
            <a:xfrm>
              <a:off x="0" y="-85725"/>
              <a:ext cx="300791" cy="376195"/>
            </a:xfrm>
            <a:prstGeom prst="rect">
              <a:avLst/>
            </a:prstGeom>
          </p:spPr>
          <p:txBody>
            <a:bodyPr lIns="50800" tIns="50800" rIns="50800" bIns="50800" rtlCol="0" anchor="ctr"/>
            <a:lstStyle/>
            <a:p>
              <a:pPr algn="ctr">
                <a:lnSpc>
                  <a:spcPts val="2679"/>
                </a:lnSpc>
              </a:pPr>
              <a:endParaRPr/>
            </a:p>
          </p:txBody>
        </p:sp>
      </p:grpSp>
      <p:sp>
        <p:nvSpPr>
          <p:cNvPr id="14" name="Freeform 14"/>
          <p:cNvSpPr/>
          <p:nvPr/>
        </p:nvSpPr>
        <p:spPr>
          <a:xfrm>
            <a:off x="3962576" y="7529684"/>
            <a:ext cx="664466" cy="664466"/>
          </a:xfrm>
          <a:custGeom>
            <a:avLst/>
            <a:gdLst/>
            <a:ahLst/>
            <a:cxnLst/>
            <a:rect l="l" t="t" r="r" b="b"/>
            <a:pathLst>
              <a:path w="664466" h="664466">
                <a:moveTo>
                  <a:pt x="0" y="0"/>
                </a:moveTo>
                <a:lnTo>
                  <a:pt x="664466" y="0"/>
                </a:lnTo>
                <a:lnTo>
                  <a:pt x="664466" y="664466"/>
                </a:lnTo>
                <a:lnTo>
                  <a:pt x="0" y="6644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5897135" y="2356044"/>
            <a:ext cx="800924" cy="800924"/>
          </a:xfrm>
          <a:custGeom>
            <a:avLst/>
            <a:gdLst/>
            <a:ahLst/>
            <a:cxnLst/>
            <a:rect l="l" t="t" r="r" b="b"/>
            <a:pathLst>
              <a:path w="800924" h="800924">
                <a:moveTo>
                  <a:pt x="0" y="0"/>
                </a:moveTo>
                <a:lnTo>
                  <a:pt x="800924" y="0"/>
                </a:lnTo>
                <a:lnTo>
                  <a:pt x="800924" y="800924"/>
                </a:lnTo>
                <a:lnTo>
                  <a:pt x="0" y="800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6"/>
          <p:cNvSpPr txBox="1"/>
          <p:nvPr/>
        </p:nvSpPr>
        <p:spPr>
          <a:xfrm>
            <a:off x="10467602" y="3080768"/>
            <a:ext cx="4171790" cy="835025"/>
          </a:xfrm>
          <a:prstGeom prst="rect">
            <a:avLst/>
          </a:prstGeom>
        </p:spPr>
        <p:txBody>
          <a:bodyPr lIns="0" tIns="0" rIns="0" bIns="0" rtlCol="0" anchor="t">
            <a:spAutoFit/>
          </a:bodyPr>
          <a:lstStyle/>
          <a:p>
            <a:pPr algn="l">
              <a:lnSpc>
                <a:spcPts val="5350"/>
              </a:lnSpc>
            </a:pPr>
            <a:r>
              <a:rPr lang="en-US" sz="5000" b="1">
                <a:solidFill>
                  <a:srgbClr val="E85041"/>
                </a:solidFill>
                <a:latin typeface="Agrandir Bold"/>
                <a:ea typeface="Agrandir Bold"/>
                <a:cs typeface="Agrandir Bold"/>
                <a:sym typeface="Agrandir Bold"/>
              </a:rPr>
              <a:t>Conclusion</a:t>
            </a:r>
          </a:p>
        </p:txBody>
      </p:sp>
      <p:sp>
        <p:nvSpPr>
          <p:cNvPr id="17" name="TextBox 17"/>
          <p:cNvSpPr txBox="1"/>
          <p:nvPr/>
        </p:nvSpPr>
        <p:spPr>
          <a:xfrm>
            <a:off x="10426752" y="4030308"/>
            <a:ext cx="6512190" cy="5717540"/>
          </a:xfrm>
          <a:prstGeom prst="rect">
            <a:avLst/>
          </a:prstGeom>
        </p:spPr>
        <p:txBody>
          <a:bodyPr lIns="0" tIns="0" rIns="0" bIns="0" rtlCol="0" anchor="t">
            <a:spAutoFit/>
          </a:bodyPr>
          <a:lstStyle/>
          <a:p>
            <a:pPr algn="l">
              <a:lnSpc>
                <a:spcPts val="2679"/>
              </a:lnSpc>
            </a:pPr>
            <a:r>
              <a:rPr lang="en-US" sz="1999">
                <a:solidFill>
                  <a:srgbClr val="FFFFFF"/>
                </a:solidFill>
                <a:latin typeface="Agrandir"/>
                <a:ea typeface="Agrandir"/>
                <a:cs typeface="Agrandir"/>
                <a:sym typeface="Agrandir"/>
              </a:rPr>
              <a:t>Bitcoin Price Growth After 2020</a:t>
            </a:r>
          </a:p>
          <a:p>
            <a:pPr marL="431799" lvl="1" indent="-215899" algn="l">
              <a:lnSpc>
                <a:spcPts val="2679"/>
              </a:lnSpc>
              <a:buFont typeface="Arial"/>
              <a:buChar char="•"/>
            </a:pPr>
            <a:r>
              <a:rPr lang="en-US" sz="1999">
                <a:solidFill>
                  <a:srgbClr val="FFFFFF"/>
                </a:solidFill>
                <a:latin typeface="Agrandir"/>
                <a:ea typeface="Agrandir"/>
                <a:cs typeface="Agrandir"/>
                <a:sym typeface="Agrandir"/>
              </a:rPr>
              <a:t>Price peaked near $69,000 in November 2021.</a:t>
            </a:r>
          </a:p>
          <a:p>
            <a:pPr marL="431799" lvl="1" indent="-215899" algn="l">
              <a:lnSpc>
                <a:spcPts val="2679"/>
              </a:lnSpc>
              <a:buFont typeface="Arial"/>
              <a:buChar char="•"/>
            </a:pPr>
            <a:r>
              <a:rPr lang="en-US" sz="1999">
                <a:solidFill>
                  <a:srgbClr val="FFFFFF"/>
                </a:solidFill>
                <a:latin typeface="Agrandir"/>
                <a:ea typeface="Agrandir"/>
                <a:cs typeface="Agrandir"/>
                <a:sym typeface="Agrandir"/>
              </a:rPr>
              <a:t>Driven by institutional adoption and pandemic-related demand.</a:t>
            </a:r>
          </a:p>
          <a:p>
            <a:pPr algn="l">
              <a:lnSpc>
                <a:spcPts val="2679"/>
              </a:lnSpc>
            </a:pPr>
            <a:endParaRPr lang="en-US" sz="1999">
              <a:solidFill>
                <a:srgbClr val="FFFFFF"/>
              </a:solidFill>
              <a:latin typeface="Agrandir"/>
              <a:ea typeface="Agrandir"/>
              <a:cs typeface="Agrandir"/>
              <a:sym typeface="Agrandir"/>
            </a:endParaRPr>
          </a:p>
          <a:p>
            <a:pPr algn="l">
              <a:lnSpc>
                <a:spcPts val="2679"/>
              </a:lnSpc>
            </a:pPr>
            <a:r>
              <a:rPr lang="en-US" sz="1999">
                <a:solidFill>
                  <a:srgbClr val="FFFFFF"/>
                </a:solidFill>
                <a:latin typeface="Agrandir"/>
                <a:ea typeface="Agrandir"/>
                <a:cs typeface="Agrandir"/>
                <a:sym typeface="Agrandir"/>
              </a:rPr>
              <a:t>Market Decline in 2022–2023</a:t>
            </a:r>
          </a:p>
          <a:p>
            <a:pPr marL="431799" lvl="1" indent="-215899" algn="l">
              <a:lnSpc>
                <a:spcPts val="2679"/>
              </a:lnSpc>
              <a:buFont typeface="Arial"/>
              <a:buChar char="•"/>
            </a:pPr>
            <a:r>
              <a:rPr lang="en-US" sz="1999">
                <a:solidFill>
                  <a:srgbClr val="FFFFFF"/>
                </a:solidFill>
                <a:latin typeface="Agrandir"/>
                <a:ea typeface="Agrandir"/>
                <a:cs typeface="Agrandir"/>
                <a:sym typeface="Agrandir"/>
              </a:rPr>
              <a:t>Price corrected to $20,000 - $30,000 range in 2023.</a:t>
            </a:r>
          </a:p>
          <a:p>
            <a:pPr marL="431799" lvl="1" indent="-215899" algn="l">
              <a:lnSpc>
                <a:spcPts val="2679"/>
              </a:lnSpc>
              <a:buFont typeface="Arial"/>
              <a:buChar char="•"/>
            </a:pPr>
            <a:r>
              <a:rPr lang="en-US" sz="1999">
                <a:solidFill>
                  <a:srgbClr val="FFFFFF"/>
                </a:solidFill>
                <a:latin typeface="Agrandir"/>
                <a:ea typeface="Agrandir"/>
                <a:cs typeface="Agrandir"/>
                <a:sym typeface="Agrandir"/>
              </a:rPr>
              <a:t>Factors: inflation concerns, rate hikes, and regulatory pressures.</a:t>
            </a:r>
          </a:p>
          <a:p>
            <a:pPr algn="l">
              <a:lnSpc>
                <a:spcPts val="2679"/>
              </a:lnSpc>
            </a:pPr>
            <a:endParaRPr lang="en-US" sz="1999">
              <a:solidFill>
                <a:srgbClr val="FFFFFF"/>
              </a:solidFill>
              <a:latin typeface="Agrandir"/>
              <a:ea typeface="Agrandir"/>
              <a:cs typeface="Agrandir"/>
              <a:sym typeface="Agrandir"/>
            </a:endParaRPr>
          </a:p>
          <a:p>
            <a:pPr algn="l">
              <a:lnSpc>
                <a:spcPts val="2679"/>
              </a:lnSpc>
            </a:pPr>
            <a:r>
              <a:rPr lang="en-US" sz="1999">
                <a:solidFill>
                  <a:srgbClr val="FFFFFF"/>
                </a:solidFill>
                <a:latin typeface="Agrandir"/>
                <a:ea typeface="Agrandir"/>
                <a:cs typeface="Agrandir"/>
                <a:sym typeface="Agrandir"/>
              </a:rPr>
              <a:t>Present Market Trend</a:t>
            </a:r>
          </a:p>
          <a:p>
            <a:pPr marL="431799" lvl="1" indent="-215899" algn="l">
              <a:lnSpc>
                <a:spcPts val="2679"/>
              </a:lnSpc>
              <a:buFont typeface="Arial"/>
              <a:buChar char="•"/>
            </a:pPr>
            <a:r>
              <a:rPr lang="en-US" sz="1999">
                <a:solidFill>
                  <a:srgbClr val="FFFFFF"/>
                </a:solidFill>
                <a:latin typeface="Agrandir"/>
                <a:ea typeface="Agrandir"/>
                <a:cs typeface="Agrandir"/>
                <a:sym typeface="Agrandir"/>
              </a:rPr>
              <a:t>Price stabilization after 2022 crash.</a:t>
            </a:r>
          </a:p>
          <a:p>
            <a:pPr marL="431799" lvl="1" indent="-215899" algn="l">
              <a:lnSpc>
                <a:spcPts val="2679"/>
              </a:lnSpc>
              <a:buFont typeface="Arial"/>
              <a:buChar char="•"/>
            </a:pPr>
            <a:r>
              <a:rPr lang="en-US" sz="1999">
                <a:solidFill>
                  <a:srgbClr val="FFFFFF"/>
                </a:solidFill>
                <a:latin typeface="Agrandir"/>
                <a:ea typeface="Agrandir"/>
                <a:cs typeface="Agrandir"/>
                <a:sym typeface="Agrandir"/>
              </a:rPr>
              <a:t>Continued volatility and cautious investor sentiment.</a:t>
            </a:r>
          </a:p>
          <a:p>
            <a:pPr algn="l">
              <a:lnSpc>
                <a:spcPts val="2679"/>
              </a:lnSpc>
            </a:pPr>
            <a:endParaRPr lang="en-US" sz="1999">
              <a:solidFill>
                <a:srgbClr val="FFFFFF"/>
              </a:solidFill>
              <a:latin typeface="Agrandir"/>
              <a:ea typeface="Agrandir"/>
              <a:cs typeface="Agrandir"/>
              <a:sym typeface="Agrandir"/>
            </a:endParaRPr>
          </a:p>
          <a:p>
            <a:pPr algn="l">
              <a:lnSpc>
                <a:spcPts val="2679"/>
              </a:lnSpc>
            </a:pPr>
            <a:endParaRPr lang="en-US" sz="1999">
              <a:solidFill>
                <a:srgbClr val="FFFFFF"/>
              </a:solidFill>
              <a:latin typeface="Agrandir"/>
              <a:ea typeface="Agrandir"/>
              <a:cs typeface="Agrandir"/>
              <a:sym typeface="Agrandir"/>
            </a:endParaRPr>
          </a:p>
        </p:txBody>
      </p:sp>
      <p:sp>
        <p:nvSpPr>
          <p:cNvPr id="18" name="Freeform 18"/>
          <p:cNvSpPr/>
          <p:nvPr/>
        </p:nvSpPr>
        <p:spPr>
          <a:xfrm>
            <a:off x="1028700" y="8295474"/>
            <a:ext cx="320358" cy="962826"/>
          </a:xfrm>
          <a:custGeom>
            <a:avLst/>
            <a:gdLst/>
            <a:ahLst/>
            <a:cxnLst/>
            <a:rect l="l" t="t" r="r" b="b"/>
            <a:pathLst>
              <a:path w="320358" h="962826">
                <a:moveTo>
                  <a:pt x="0" y="0"/>
                </a:moveTo>
                <a:lnTo>
                  <a:pt x="320358" y="0"/>
                </a:lnTo>
                <a:lnTo>
                  <a:pt x="320358" y="962826"/>
                </a:lnTo>
                <a:lnTo>
                  <a:pt x="0" y="9628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Freeform 19"/>
          <p:cNvSpPr/>
          <p:nvPr/>
        </p:nvSpPr>
        <p:spPr>
          <a:xfrm flipH="1" flipV="1">
            <a:off x="16938942" y="1028700"/>
            <a:ext cx="320358" cy="962826"/>
          </a:xfrm>
          <a:custGeom>
            <a:avLst/>
            <a:gdLst/>
            <a:ahLst/>
            <a:cxnLst/>
            <a:rect l="l" t="t" r="r" b="b"/>
            <a:pathLst>
              <a:path w="320358" h="962826">
                <a:moveTo>
                  <a:pt x="320358" y="962826"/>
                </a:moveTo>
                <a:lnTo>
                  <a:pt x="0" y="962826"/>
                </a:lnTo>
                <a:lnTo>
                  <a:pt x="0" y="0"/>
                </a:lnTo>
                <a:lnTo>
                  <a:pt x="320358" y="0"/>
                </a:lnTo>
                <a:lnTo>
                  <a:pt x="320358" y="962826"/>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4777476" y="2903880"/>
            <a:ext cx="8733048" cy="4250641"/>
          </a:xfrm>
          <a:prstGeom prst="rect">
            <a:avLst/>
          </a:prstGeom>
        </p:spPr>
        <p:txBody>
          <a:bodyPr lIns="0" tIns="0" rIns="0" bIns="0" rtlCol="0" anchor="t">
            <a:spAutoFit/>
          </a:bodyPr>
          <a:lstStyle/>
          <a:p>
            <a:pPr algn="ctr">
              <a:lnSpc>
                <a:spcPts val="14976"/>
              </a:lnSpc>
            </a:pPr>
            <a:r>
              <a:rPr lang="en-US" sz="13997" b="1">
                <a:solidFill>
                  <a:srgbClr val="E85041"/>
                </a:solidFill>
                <a:latin typeface="Agrandir Bold"/>
                <a:ea typeface="Agrandir Bold"/>
                <a:cs typeface="Agrandir Bold"/>
                <a:sym typeface="Agrandir Bold"/>
              </a:rPr>
              <a:t>THANK</a:t>
            </a:r>
          </a:p>
          <a:p>
            <a:pPr algn="ctr">
              <a:lnSpc>
                <a:spcPts val="14976"/>
              </a:lnSpc>
            </a:pPr>
            <a:r>
              <a:rPr lang="en-US" sz="13997" b="1">
                <a:solidFill>
                  <a:srgbClr val="E85041"/>
                </a:solidFill>
                <a:latin typeface="Agrandir Bold"/>
                <a:ea typeface="Agrandir Bold"/>
                <a:cs typeface="Agrandir Bold"/>
                <a:sym typeface="Agrandir Bold"/>
              </a:rPr>
              <a:t>YOU.</a:t>
            </a:r>
          </a:p>
        </p:txBody>
      </p:sp>
      <p:sp>
        <p:nvSpPr>
          <p:cNvPr id="5" name="Freeform 5"/>
          <p:cNvSpPr/>
          <p:nvPr/>
        </p:nvSpPr>
        <p:spPr>
          <a:xfrm rot="5400000">
            <a:off x="1349934" y="707466"/>
            <a:ext cx="320358" cy="962826"/>
          </a:xfrm>
          <a:custGeom>
            <a:avLst/>
            <a:gdLst/>
            <a:ahLst/>
            <a:cxnLst/>
            <a:rect l="l" t="t" r="r" b="b"/>
            <a:pathLst>
              <a:path w="320358" h="962826">
                <a:moveTo>
                  <a:pt x="0" y="0"/>
                </a:moveTo>
                <a:lnTo>
                  <a:pt x="320358" y="0"/>
                </a:lnTo>
                <a:lnTo>
                  <a:pt x="320358" y="962826"/>
                </a:lnTo>
                <a:lnTo>
                  <a:pt x="0" y="962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5400000" flipH="1" flipV="1">
            <a:off x="16617708" y="8587367"/>
            <a:ext cx="320358" cy="962826"/>
          </a:xfrm>
          <a:custGeom>
            <a:avLst/>
            <a:gdLst/>
            <a:ahLst/>
            <a:cxnLst/>
            <a:rect l="l" t="t" r="r" b="b"/>
            <a:pathLst>
              <a:path w="320358" h="962826">
                <a:moveTo>
                  <a:pt x="320358" y="962826"/>
                </a:moveTo>
                <a:lnTo>
                  <a:pt x="0" y="962826"/>
                </a:lnTo>
                <a:lnTo>
                  <a:pt x="0" y="0"/>
                </a:lnTo>
                <a:lnTo>
                  <a:pt x="320358" y="0"/>
                </a:lnTo>
                <a:lnTo>
                  <a:pt x="320358" y="96282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3850612" y="5825329"/>
            <a:ext cx="8513313" cy="8513313"/>
          </a:xfrm>
          <a:custGeom>
            <a:avLst/>
            <a:gdLst/>
            <a:ahLst/>
            <a:cxnLst/>
            <a:rect l="l" t="t" r="r" b="b"/>
            <a:pathLst>
              <a:path w="8513313" h="8513313">
                <a:moveTo>
                  <a:pt x="0" y="0"/>
                </a:moveTo>
                <a:lnTo>
                  <a:pt x="8513313" y="0"/>
                </a:lnTo>
                <a:lnTo>
                  <a:pt x="8513313" y="8513314"/>
                </a:lnTo>
                <a:lnTo>
                  <a:pt x="0" y="8513314"/>
                </a:lnTo>
                <a:lnTo>
                  <a:pt x="0" y="0"/>
                </a:lnTo>
                <a:close/>
              </a:path>
            </a:pathLst>
          </a:custGeom>
          <a:blipFill>
            <a:blip r:embed="rId5">
              <a:alphaModFix amt="38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3625299" y="-4051643"/>
            <a:ext cx="8513313" cy="8513313"/>
          </a:xfrm>
          <a:custGeom>
            <a:avLst/>
            <a:gdLst/>
            <a:ahLst/>
            <a:cxnLst/>
            <a:rect l="l" t="t" r="r" b="b"/>
            <a:pathLst>
              <a:path w="8513313" h="8513313">
                <a:moveTo>
                  <a:pt x="0" y="0"/>
                </a:moveTo>
                <a:lnTo>
                  <a:pt x="8513313" y="0"/>
                </a:lnTo>
                <a:lnTo>
                  <a:pt x="8513313" y="8513314"/>
                </a:lnTo>
                <a:lnTo>
                  <a:pt x="0" y="8513314"/>
                </a:lnTo>
                <a:lnTo>
                  <a:pt x="0" y="0"/>
                </a:lnTo>
                <a:close/>
              </a:path>
            </a:pathLst>
          </a:custGeom>
          <a:blipFill>
            <a:blip r:embed="rId5">
              <a:alphaModFix amt="38000"/>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10935174" cy="10287000"/>
            <a:chOff x="0" y="0"/>
            <a:chExt cx="1270608" cy="1195294"/>
          </a:xfrm>
        </p:grpSpPr>
        <p:sp>
          <p:nvSpPr>
            <p:cNvPr id="3" name="Freeform 3"/>
            <p:cNvSpPr/>
            <p:nvPr/>
          </p:nvSpPr>
          <p:spPr>
            <a:xfrm>
              <a:off x="0" y="0"/>
              <a:ext cx="1270608" cy="1195294"/>
            </a:xfrm>
            <a:custGeom>
              <a:avLst/>
              <a:gdLst/>
              <a:ahLst/>
              <a:cxnLst/>
              <a:rect l="l" t="t" r="r" b="b"/>
              <a:pathLst>
                <a:path w="1270608" h="1195294">
                  <a:moveTo>
                    <a:pt x="203200" y="0"/>
                  </a:moveTo>
                  <a:lnTo>
                    <a:pt x="1270608" y="0"/>
                  </a:lnTo>
                  <a:lnTo>
                    <a:pt x="1067408" y="1195294"/>
                  </a:lnTo>
                  <a:lnTo>
                    <a:pt x="0" y="1195294"/>
                  </a:lnTo>
                  <a:lnTo>
                    <a:pt x="203200" y="0"/>
                  </a:lnTo>
                  <a:close/>
                </a:path>
              </a:pathLst>
            </a:custGeom>
            <a:blipFill>
              <a:blip r:embed="rId2"/>
              <a:stretch>
                <a:fillRect l="-34212" t="-2736" r="-36987" b="-12142"/>
              </a:stretch>
            </a:blipFill>
          </p:spPr>
          <p:txBody>
            <a:bodyPr/>
            <a:lstStyle/>
            <a:p>
              <a:endParaRPr lang="en-US"/>
            </a:p>
          </p:txBody>
        </p:sp>
      </p:grpSp>
      <p:sp>
        <p:nvSpPr>
          <p:cNvPr id="4" name="Freeform 4"/>
          <p:cNvSpPr/>
          <p:nvPr/>
        </p:nvSpPr>
        <p:spPr>
          <a:xfrm rot="5400000">
            <a:off x="1349934" y="707466"/>
            <a:ext cx="320358" cy="962826"/>
          </a:xfrm>
          <a:custGeom>
            <a:avLst/>
            <a:gdLst/>
            <a:ahLst/>
            <a:cxnLst/>
            <a:rect l="l" t="t" r="r" b="b"/>
            <a:pathLst>
              <a:path w="320358" h="962826">
                <a:moveTo>
                  <a:pt x="0" y="0"/>
                </a:moveTo>
                <a:lnTo>
                  <a:pt x="320358" y="0"/>
                </a:lnTo>
                <a:lnTo>
                  <a:pt x="320358" y="962826"/>
                </a:lnTo>
                <a:lnTo>
                  <a:pt x="0" y="962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5400000" flipH="1" flipV="1">
            <a:off x="16617708" y="8587367"/>
            <a:ext cx="320358" cy="962826"/>
          </a:xfrm>
          <a:custGeom>
            <a:avLst/>
            <a:gdLst/>
            <a:ahLst/>
            <a:cxnLst/>
            <a:rect l="l" t="t" r="r" b="b"/>
            <a:pathLst>
              <a:path w="320358" h="962826">
                <a:moveTo>
                  <a:pt x="320358" y="962826"/>
                </a:moveTo>
                <a:lnTo>
                  <a:pt x="0" y="962826"/>
                </a:lnTo>
                <a:lnTo>
                  <a:pt x="0" y="0"/>
                </a:lnTo>
                <a:lnTo>
                  <a:pt x="320358" y="0"/>
                </a:lnTo>
                <a:lnTo>
                  <a:pt x="320358" y="96282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2949696" y="9258300"/>
            <a:ext cx="6693556" cy="2227428"/>
          </a:xfrm>
          <a:custGeom>
            <a:avLst/>
            <a:gdLst/>
            <a:ahLst/>
            <a:cxnLst/>
            <a:rect l="l" t="t" r="r" b="b"/>
            <a:pathLst>
              <a:path w="6693556" h="2227428">
                <a:moveTo>
                  <a:pt x="0" y="0"/>
                </a:moveTo>
                <a:lnTo>
                  <a:pt x="6693556" y="0"/>
                </a:lnTo>
                <a:lnTo>
                  <a:pt x="6693556" y="2227428"/>
                </a:lnTo>
                <a:lnTo>
                  <a:pt x="0" y="2227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227957" y="6507158"/>
            <a:ext cx="8513313" cy="8513313"/>
          </a:xfrm>
          <a:custGeom>
            <a:avLst/>
            <a:gdLst/>
            <a:ahLst/>
            <a:cxnLst/>
            <a:rect l="l" t="t" r="r" b="b"/>
            <a:pathLst>
              <a:path w="8513313" h="8513313">
                <a:moveTo>
                  <a:pt x="0" y="0"/>
                </a:moveTo>
                <a:lnTo>
                  <a:pt x="8513314" y="0"/>
                </a:lnTo>
                <a:lnTo>
                  <a:pt x="8513314" y="8513314"/>
                </a:lnTo>
                <a:lnTo>
                  <a:pt x="0" y="8513314"/>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1900665" y="3375474"/>
            <a:ext cx="6512190" cy="835025"/>
          </a:xfrm>
          <a:prstGeom prst="rect">
            <a:avLst/>
          </a:prstGeom>
        </p:spPr>
        <p:txBody>
          <a:bodyPr lIns="0" tIns="0" rIns="0" bIns="0" rtlCol="0" anchor="t">
            <a:spAutoFit/>
          </a:bodyPr>
          <a:lstStyle/>
          <a:p>
            <a:pPr algn="l">
              <a:lnSpc>
                <a:spcPts val="5350"/>
              </a:lnSpc>
            </a:pPr>
            <a:r>
              <a:rPr lang="en-US" sz="5000" b="1">
                <a:solidFill>
                  <a:srgbClr val="E85041"/>
                </a:solidFill>
                <a:latin typeface="Agrandir Bold"/>
                <a:ea typeface="Agrandir Bold"/>
                <a:cs typeface="Agrandir Bold"/>
                <a:sym typeface="Agrandir Bold"/>
              </a:rPr>
              <a:t>Problem Statement</a:t>
            </a:r>
          </a:p>
        </p:txBody>
      </p:sp>
      <p:sp>
        <p:nvSpPr>
          <p:cNvPr id="9" name="TextBox 9"/>
          <p:cNvSpPr txBox="1"/>
          <p:nvPr/>
        </p:nvSpPr>
        <p:spPr>
          <a:xfrm>
            <a:off x="1991526" y="4523014"/>
            <a:ext cx="6512190" cy="2871978"/>
          </a:xfrm>
          <a:prstGeom prst="rect">
            <a:avLst/>
          </a:prstGeom>
        </p:spPr>
        <p:txBody>
          <a:bodyPr lIns="0" tIns="0" rIns="0" bIns="0" rtlCol="0" anchor="t">
            <a:spAutoFit/>
          </a:bodyPr>
          <a:lstStyle/>
          <a:p>
            <a:pPr algn="l">
              <a:lnSpc>
                <a:spcPts val="3215"/>
              </a:lnSpc>
            </a:pPr>
            <a:r>
              <a:rPr lang="en-US" sz="2399">
                <a:solidFill>
                  <a:srgbClr val="FFFFFF"/>
                </a:solidFill>
                <a:latin typeface="Agrandir"/>
                <a:ea typeface="Agrandir"/>
                <a:cs typeface="Agrandir"/>
                <a:sym typeface="Agrandir"/>
              </a:rPr>
              <a:t>The objective of this project is to analyze historical Bitcoin price data to uncover trends, patterns, and anomalies in Bitcoin’s daily trading performance from 2018 to 2025. By leveraging Python’s data analysis and visualization libraries, the project aims to answer key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941534" y="5720752"/>
            <a:ext cx="8513313" cy="8513313"/>
          </a:xfrm>
          <a:custGeom>
            <a:avLst/>
            <a:gdLst/>
            <a:ahLst/>
            <a:cxnLst/>
            <a:rect l="l" t="t" r="r" b="b"/>
            <a:pathLst>
              <a:path w="8513313" h="8513313">
                <a:moveTo>
                  <a:pt x="0" y="0"/>
                </a:moveTo>
                <a:lnTo>
                  <a:pt x="8513314" y="0"/>
                </a:lnTo>
                <a:lnTo>
                  <a:pt x="8513314" y="8513313"/>
                </a:lnTo>
                <a:lnTo>
                  <a:pt x="0" y="8513313"/>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038765" y="0"/>
            <a:ext cx="10935174" cy="10287000"/>
            <a:chOff x="0" y="0"/>
            <a:chExt cx="1270608" cy="1195294"/>
          </a:xfrm>
        </p:grpSpPr>
        <p:sp>
          <p:nvSpPr>
            <p:cNvPr id="4" name="Freeform 4"/>
            <p:cNvSpPr/>
            <p:nvPr/>
          </p:nvSpPr>
          <p:spPr>
            <a:xfrm>
              <a:off x="0" y="0"/>
              <a:ext cx="1270608" cy="1195294"/>
            </a:xfrm>
            <a:custGeom>
              <a:avLst/>
              <a:gdLst/>
              <a:ahLst/>
              <a:cxnLst/>
              <a:rect l="l" t="t" r="r" b="b"/>
              <a:pathLst>
                <a:path w="1270608" h="1195294">
                  <a:moveTo>
                    <a:pt x="203200" y="0"/>
                  </a:moveTo>
                  <a:lnTo>
                    <a:pt x="1270608" y="0"/>
                  </a:lnTo>
                  <a:lnTo>
                    <a:pt x="1067408" y="1195294"/>
                  </a:lnTo>
                  <a:lnTo>
                    <a:pt x="0" y="1195294"/>
                  </a:lnTo>
                  <a:lnTo>
                    <a:pt x="203200" y="0"/>
                  </a:lnTo>
                  <a:close/>
                </a:path>
              </a:pathLst>
            </a:custGeom>
            <a:blipFill>
              <a:blip r:embed="rId4"/>
              <a:stretch>
                <a:fillRect t="-728" b="-58822"/>
              </a:stretch>
            </a:blipFill>
          </p:spPr>
          <p:txBody>
            <a:bodyPr/>
            <a:lstStyle/>
            <a:p>
              <a:endParaRPr lang="en-US"/>
            </a:p>
          </p:txBody>
        </p:sp>
      </p:grpSp>
      <p:sp>
        <p:nvSpPr>
          <p:cNvPr id="5" name="TextBox 5"/>
          <p:cNvSpPr txBox="1"/>
          <p:nvPr/>
        </p:nvSpPr>
        <p:spPr>
          <a:xfrm>
            <a:off x="9630988" y="1039388"/>
            <a:ext cx="7077890" cy="855726"/>
          </a:xfrm>
          <a:prstGeom prst="rect">
            <a:avLst/>
          </a:prstGeom>
        </p:spPr>
        <p:txBody>
          <a:bodyPr lIns="0" tIns="0" rIns="0" bIns="0" rtlCol="0" anchor="t">
            <a:spAutoFit/>
          </a:bodyPr>
          <a:lstStyle/>
          <a:p>
            <a:pPr algn="l">
              <a:lnSpc>
                <a:spcPts val="5457"/>
              </a:lnSpc>
            </a:pPr>
            <a:r>
              <a:rPr lang="en-US" sz="5100" b="1">
                <a:solidFill>
                  <a:srgbClr val="E85041"/>
                </a:solidFill>
                <a:latin typeface="Agrandir Bold"/>
                <a:ea typeface="Agrandir Bold"/>
                <a:cs typeface="Agrandir Bold"/>
                <a:sym typeface="Agrandir Bold"/>
              </a:rPr>
              <a:t>DATASET OVERVIEW</a:t>
            </a:r>
          </a:p>
        </p:txBody>
      </p:sp>
      <p:sp>
        <p:nvSpPr>
          <p:cNvPr id="6" name="TextBox 6"/>
          <p:cNvSpPr txBox="1"/>
          <p:nvPr/>
        </p:nvSpPr>
        <p:spPr>
          <a:xfrm>
            <a:off x="9470809" y="2175294"/>
            <a:ext cx="7398248" cy="7802115"/>
          </a:xfrm>
          <a:prstGeom prst="rect">
            <a:avLst/>
          </a:prstGeom>
        </p:spPr>
        <p:txBody>
          <a:bodyPr lIns="0" tIns="0" rIns="0" bIns="0" rtlCol="0" anchor="t">
            <a:spAutoFit/>
          </a:bodyPr>
          <a:lstStyle/>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Timeframe: January 2018 to April 2025</a:t>
            </a: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Source: Kaggle</a:t>
            </a:r>
          </a:p>
          <a:p>
            <a:pPr algn="just">
              <a:lnSpc>
                <a:spcPts val="3284"/>
              </a:lnSpc>
            </a:pPr>
            <a:endParaRPr lang="en-US" sz="1932" spc="11">
              <a:solidFill>
                <a:srgbClr val="FFFFFF"/>
              </a:solidFill>
              <a:latin typeface="Agrandir"/>
              <a:ea typeface="Agrandir"/>
              <a:cs typeface="Agrandir"/>
              <a:sym typeface="Agrandir"/>
            </a:endParaRP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Open time: The timestamp for when the interval began.</a:t>
            </a: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Open: The price of Bitcoin at the beginning of the interval.</a:t>
            </a: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High: The highest price during the interval.</a:t>
            </a: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Low: The lowest price during the interval.</a:t>
            </a: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Close: The price of Bitcoin at the end of the interval.</a:t>
            </a: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Volume: The trading volume during the interval.</a:t>
            </a: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Close time: The timestamp for when the interval closed.</a:t>
            </a: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Quote asset volume: The total quote asset volume traded during the interval.</a:t>
            </a: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Number of trades: The number of trades executed within the interval.</a:t>
            </a: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Taker buy base asset volume: The volume of the base asset bought by takers.</a:t>
            </a:r>
          </a:p>
          <a:p>
            <a:pPr marL="417130" lvl="1" indent="-208565" algn="just">
              <a:lnSpc>
                <a:spcPts val="3284"/>
              </a:lnSpc>
              <a:buFont typeface="Arial"/>
              <a:buChar char="•"/>
            </a:pPr>
            <a:r>
              <a:rPr lang="en-US" sz="1932" spc="11">
                <a:solidFill>
                  <a:srgbClr val="FFFFFF"/>
                </a:solidFill>
                <a:latin typeface="Agrandir"/>
                <a:ea typeface="Agrandir"/>
                <a:cs typeface="Agrandir"/>
                <a:sym typeface="Agrandir"/>
              </a:rPr>
              <a:t>Taker buy quote asset volume: The volume of the quote asset spent by takers.</a:t>
            </a:r>
          </a:p>
          <a:p>
            <a:pPr algn="just">
              <a:lnSpc>
                <a:spcPts val="3284"/>
              </a:lnSpc>
            </a:pPr>
            <a:endParaRPr lang="en-US" sz="1932" spc="11">
              <a:solidFill>
                <a:srgbClr val="FFFFFF"/>
              </a:solidFill>
              <a:latin typeface="Agrandir"/>
              <a:ea typeface="Agrandir"/>
              <a:cs typeface="Agrandir"/>
              <a:sym typeface="Agrandir"/>
            </a:endParaRPr>
          </a:p>
        </p:txBody>
      </p:sp>
      <p:sp>
        <p:nvSpPr>
          <p:cNvPr id="7" name="Freeform 7"/>
          <p:cNvSpPr/>
          <p:nvPr/>
        </p:nvSpPr>
        <p:spPr>
          <a:xfrm>
            <a:off x="1028700" y="8295474"/>
            <a:ext cx="320358" cy="962826"/>
          </a:xfrm>
          <a:custGeom>
            <a:avLst/>
            <a:gdLst/>
            <a:ahLst/>
            <a:cxnLst/>
            <a:rect l="l" t="t" r="r" b="b"/>
            <a:pathLst>
              <a:path w="320358" h="962826">
                <a:moveTo>
                  <a:pt x="0" y="0"/>
                </a:moveTo>
                <a:lnTo>
                  <a:pt x="320358" y="0"/>
                </a:lnTo>
                <a:lnTo>
                  <a:pt x="320358" y="962826"/>
                </a:lnTo>
                <a:lnTo>
                  <a:pt x="0" y="962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flipH="1" flipV="1">
            <a:off x="16938942" y="1028700"/>
            <a:ext cx="320358" cy="962826"/>
          </a:xfrm>
          <a:custGeom>
            <a:avLst/>
            <a:gdLst/>
            <a:ahLst/>
            <a:cxnLst/>
            <a:rect l="l" t="t" r="r" b="b"/>
            <a:pathLst>
              <a:path w="320358" h="962826">
                <a:moveTo>
                  <a:pt x="320358" y="962826"/>
                </a:moveTo>
                <a:lnTo>
                  <a:pt x="0" y="962826"/>
                </a:lnTo>
                <a:lnTo>
                  <a:pt x="0" y="0"/>
                </a:lnTo>
                <a:lnTo>
                  <a:pt x="320358" y="0"/>
                </a:lnTo>
                <a:lnTo>
                  <a:pt x="320358" y="96282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349058" y="-1198728"/>
            <a:ext cx="6693556" cy="2227428"/>
          </a:xfrm>
          <a:custGeom>
            <a:avLst/>
            <a:gdLst/>
            <a:ahLst/>
            <a:cxnLst/>
            <a:rect l="l" t="t" r="r" b="b"/>
            <a:pathLst>
              <a:path w="6693556" h="2227428">
                <a:moveTo>
                  <a:pt x="0" y="0"/>
                </a:moveTo>
                <a:lnTo>
                  <a:pt x="6693556" y="0"/>
                </a:lnTo>
                <a:lnTo>
                  <a:pt x="6693556" y="2227428"/>
                </a:lnTo>
                <a:lnTo>
                  <a:pt x="0" y="22274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50612" y="5825329"/>
            <a:ext cx="8513313" cy="8513313"/>
          </a:xfrm>
          <a:custGeom>
            <a:avLst/>
            <a:gdLst/>
            <a:ahLst/>
            <a:cxnLst/>
            <a:rect l="l" t="t" r="r" b="b"/>
            <a:pathLst>
              <a:path w="8513313" h="8513313">
                <a:moveTo>
                  <a:pt x="0" y="0"/>
                </a:moveTo>
                <a:lnTo>
                  <a:pt x="8513313" y="0"/>
                </a:lnTo>
                <a:lnTo>
                  <a:pt x="8513313" y="8513314"/>
                </a:lnTo>
                <a:lnTo>
                  <a:pt x="0" y="8513314"/>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625299" y="-4051643"/>
            <a:ext cx="8513313" cy="8513313"/>
          </a:xfrm>
          <a:custGeom>
            <a:avLst/>
            <a:gdLst/>
            <a:ahLst/>
            <a:cxnLst/>
            <a:rect l="l" t="t" r="r" b="b"/>
            <a:pathLst>
              <a:path w="8513313" h="8513313">
                <a:moveTo>
                  <a:pt x="0" y="0"/>
                </a:moveTo>
                <a:lnTo>
                  <a:pt x="8513313" y="0"/>
                </a:lnTo>
                <a:lnTo>
                  <a:pt x="8513313" y="8513314"/>
                </a:lnTo>
                <a:lnTo>
                  <a:pt x="0" y="8513314"/>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673520" y="3864588"/>
            <a:ext cx="4075816" cy="4982626"/>
            <a:chOff x="0" y="0"/>
            <a:chExt cx="631451" cy="771939"/>
          </a:xfrm>
        </p:grpSpPr>
        <p:sp>
          <p:nvSpPr>
            <p:cNvPr id="5" name="Freeform 5"/>
            <p:cNvSpPr/>
            <p:nvPr/>
          </p:nvSpPr>
          <p:spPr>
            <a:xfrm>
              <a:off x="0" y="0"/>
              <a:ext cx="631451" cy="771939"/>
            </a:xfrm>
            <a:custGeom>
              <a:avLst/>
              <a:gdLst/>
              <a:ahLst/>
              <a:cxnLst/>
              <a:rect l="l" t="t" r="r" b="b"/>
              <a:pathLst>
                <a:path w="631451" h="771939">
                  <a:moveTo>
                    <a:pt x="0" y="0"/>
                  </a:moveTo>
                  <a:lnTo>
                    <a:pt x="631451" y="0"/>
                  </a:lnTo>
                  <a:lnTo>
                    <a:pt x="631451" y="771939"/>
                  </a:lnTo>
                  <a:lnTo>
                    <a:pt x="0" y="771939"/>
                  </a:lnTo>
                  <a:close/>
                </a:path>
              </a:pathLst>
            </a:custGeom>
            <a:blipFill>
              <a:blip r:embed="rId4"/>
              <a:stretch>
                <a:fillRect l="-43790" r="-73540"/>
              </a:stretch>
            </a:blipFill>
          </p:spPr>
          <p:txBody>
            <a:bodyPr/>
            <a:lstStyle/>
            <a:p>
              <a:endParaRPr lang="en-US"/>
            </a:p>
          </p:txBody>
        </p:sp>
      </p:grpSp>
      <p:grpSp>
        <p:nvGrpSpPr>
          <p:cNvPr id="6" name="Group 6"/>
          <p:cNvGrpSpPr/>
          <p:nvPr/>
        </p:nvGrpSpPr>
        <p:grpSpPr>
          <a:xfrm>
            <a:off x="6086526" y="3864588"/>
            <a:ext cx="4075816" cy="4982626"/>
            <a:chOff x="0" y="0"/>
            <a:chExt cx="631451" cy="771939"/>
          </a:xfrm>
        </p:grpSpPr>
        <p:sp>
          <p:nvSpPr>
            <p:cNvPr id="7" name="Freeform 7"/>
            <p:cNvSpPr/>
            <p:nvPr/>
          </p:nvSpPr>
          <p:spPr>
            <a:xfrm>
              <a:off x="0" y="0"/>
              <a:ext cx="631451" cy="771939"/>
            </a:xfrm>
            <a:custGeom>
              <a:avLst/>
              <a:gdLst/>
              <a:ahLst/>
              <a:cxnLst/>
              <a:rect l="l" t="t" r="r" b="b"/>
              <a:pathLst>
                <a:path w="631451" h="771939">
                  <a:moveTo>
                    <a:pt x="0" y="0"/>
                  </a:moveTo>
                  <a:lnTo>
                    <a:pt x="631451" y="0"/>
                  </a:lnTo>
                  <a:lnTo>
                    <a:pt x="631451" y="771939"/>
                  </a:lnTo>
                  <a:lnTo>
                    <a:pt x="0" y="771939"/>
                  </a:lnTo>
                  <a:close/>
                </a:path>
              </a:pathLst>
            </a:custGeom>
            <a:blipFill>
              <a:blip r:embed="rId5"/>
              <a:stretch>
                <a:fillRect l="-42196" r="-75133"/>
              </a:stretch>
            </a:blipFill>
          </p:spPr>
          <p:txBody>
            <a:bodyPr/>
            <a:lstStyle/>
            <a:p>
              <a:endParaRPr lang="en-US"/>
            </a:p>
          </p:txBody>
        </p:sp>
      </p:grpSp>
      <p:grpSp>
        <p:nvGrpSpPr>
          <p:cNvPr id="8" name="Group 8"/>
          <p:cNvGrpSpPr/>
          <p:nvPr/>
        </p:nvGrpSpPr>
        <p:grpSpPr>
          <a:xfrm>
            <a:off x="5340529" y="5817433"/>
            <a:ext cx="1142068" cy="1102877"/>
            <a:chOff x="0" y="0"/>
            <a:chExt cx="300791" cy="290470"/>
          </a:xfrm>
        </p:grpSpPr>
        <p:sp>
          <p:nvSpPr>
            <p:cNvPr id="9" name="Freeform 9"/>
            <p:cNvSpPr/>
            <p:nvPr/>
          </p:nvSpPr>
          <p:spPr>
            <a:xfrm>
              <a:off x="0" y="0"/>
              <a:ext cx="300791" cy="290470"/>
            </a:xfrm>
            <a:custGeom>
              <a:avLst/>
              <a:gdLst/>
              <a:ahLst/>
              <a:cxnLst/>
              <a:rect l="l" t="t" r="r" b="b"/>
              <a:pathLst>
                <a:path w="300791" h="290470">
                  <a:moveTo>
                    <a:pt x="0" y="0"/>
                  </a:moveTo>
                  <a:lnTo>
                    <a:pt x="300791" y="0"/>
                  </a:lnTo>
                  <a:lnTo>
                    <a:pt x="300791" y="290470"/>
                  </a:lnTo>
                  <a:lnTo>
                    <a:pt x="0" y="290470"/>
                  </a:lnTo>
                  <a:close/>
                </a:path>
              </a:pathLst>
            </a:custGeom>
            <a:solidFill>
              <a:srgbClr val="E85041"/>
            </a:solidFill>
          </p:spPr>
          <p:txBody>
            <a:bodyPr/>
            <a:lstStyle/>
            <a:p>
              <a:endParaRPr lang="en-US"/>
            </a:p>
          </p:txBody>
        </p:sp>
        <p:sp>
          <p:nvSpPr>
            <p:cNvPr id="10" name="TextBox 10"/>
            <p:cNvSpPr txBox="1"/>
            <p:nvPr/>
          </p:nvSpPr>
          <p:spPr>
            <a:xfrm>
              <a:off x="0" y="-85725"/>
              <a:ext cx="300791" cy="376195"/>
            </a:xfrm>
            <a:prstGeom prst="rect">
              <a:avLst/>
            </a:prstGeom>
          </p:spPr>
          <p:txBody>
            <a:bodyPr lIns="50800" tIns="50800" rIns="50800" bIns="50800" rtlCol="0" anchor="ctr"/>
            <a:lstStyle/>
            <a:p>
              <a:pPr algn="ctr">
                <a:lnSpc>
                  <a:spcPts val="2679"/>
                </a:lnSpc>
              </a:pPr>
              <a:endParaRPr/>
            </a:p>
          </p:txBody>
        </p:sp>
      </p:grpSp>
      <p:sp>
        <p:nvSpPr>
          <p:cNvPr id="11" name="Freeform 11"/>
          <p:cNvSpPr/>
          <p:nvPr/>
        </p:nvSpPr>
        <p:spPr>
          <a:xfrm>
            <a:off x="5526219" y="6084077"/>
            <a:ext cx="770689" cy="569588"/>
          </a:xfrm>
          <a:custGeom>
            <a:avLst/>
            <a:gdLst/>
            <a:ahLst/>
            <a:cxnLst/>
            <a:rect l="l" t="t" r="r" b="b"/>
            <a:pathLst>
              <a:path w="770689" h="569588">
                <a:moveTo>
                  <a:pt x="0" y="0"/>
                </a:moveTo>
                <a:lnTo>
                  <a:pt x="770688" y="0"/>
                </a:lnTo>
                <a:lnTo>
                  <a:pt x="770688" y="569588"/>
                </a:lnTo>
                <a:lnTo>
                  <a:pt x="0" y="569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5407204" y="2392708"/>
            <a:ext cx="7473592" cy="835025"/>
          </a:xfrm>
          <a:prstGeom prst="rect">
            <a:avLst/>
          </a:prstGeom>
        </p:spPr>
        <p:txBody>
          <a:bodyPr lIns="0" tIns="0" rIns="0" bIns="0" rtlCol="0" anchor="t">
            <a:spAutoFit/>
          </a:bodyPr>
          <a:lstStyle/>
          <a:p>
            <a:pPr algn="ctr">
              <a:lnSpc>
                <a:spcPts val="5350"/>
              </a:lnSpc>
            </a:pPr>
            <a:r>
              <a:rPr lang="en-US" sz="5000" b="1">
                <a:solidFill>
                  <a:srgbClr val="E85041"/>
                </a:solidFill>
                <a:latin typeface="Agrandir Bold"/>
                <a:ea typeface="Agrandir Bold"/>
                <a:cs typeface="Agrandir Bold"/>
                <a:sym typeface="Agrandir Bold"/>
              </a:rPr>
              <a:t>Tools and Technologies</a:t>
            </a:r>
          </a:p>
        </p:txBody>
      </p:sp>
      <p:sp>
        <p:nvSpPr>
          <p:cNvPr id="13" name="TextBox 13"/>
          <p:cNvSpPr txBox="1"/>
          <p:nvPr/>
        </p:nvSpPr>
        <p:spPr>
          <a:xfrm>
            <a:off x="10838617" y="4604974"/>
            <a:ext cx="4996373" cy="3806624"/>
          </a:xfrm>
          <a:prstGeom prst="rect">
            <a:avLst/>
          </a:prstGeom>
        </p:spPr>
        <p:txBody>
          <a:bodyPr lIns="0" tIns="0" rIns="0" bIns="0" rtlCol="0" anchor="t">
            <a:spAutoFit/>
          </a:bodyPr>
          <a:lstStyle/>
          <a:p>
            <a:pPr marL="691986" lvl="1" indent="-345993" algn="l">
              <a:lnSpc>
                <a:spcPts val="4294"/>
              </a:lnSpc>
              <a:buFont typeface="Arial"/>
              <a:buChar char="•"/>
            </a:pPr>
            <a:r>
              <a:rPr lang="en-US" sz="3205" b="1">
                <a:solidFill>
                  <a:srgbClr val="E85041"/>
                </a:solidFill>
                <a:latin typeface="Agrandir Bold"/>
                <a:ea typeface="Agrandir Bold"/>
                <a:cs typeface="Agrandir Bold"/>
                <a:sym typeface="Agrandir Bold"/>
              </a:rPr>
              <a:t>Python</a:t>
            </a:r>
          </a:p>
          <a:p>
            <a:pPr marL="691986" lvl="1" indent="-345993" algn="l">
              <a:lnSpc>
                <a:spcPts val="4294"/>
              </a:lnSpc>
              <a:buFont typeface="Arial"/>
              <a:buChar char="•"/>
            </a:pPr>
            <a:r>
              <a:rPr lang="en-US" sz="3205" b="1">
                <a:solidFill>
                  <a:srgbClr val="E85041"/>
                </a:solidFill>
                <a:latin typeface="Agrandir Bold"/>
                <a:ea typeface="Agrandir Bold"/>
                <a:cs typeface="Agrandir Bold"/>
                <a:sym typeface="Agrandir Bold"/>
              </a:rPr>
              <a:t>Pandas</a:t>
            </a:r>
          </a:p>
          <a:p>
            <a:pPr marL="691986" lvl="1" indent="-345993" algn="l">
              <a:lnSpc>
                <a:spcPts val="4294"/>
              </a:lnSpc>
              <a:buFont typeface="Arial"/>
              <a:buChar char="•"/>
            </a:pPr>
            <a:r>
              <a:rPr lang="en-US" sz="3205" b="1">
                <a:solidFill>
                  <a:srgbClr val="E85041"/>
                </a:solidFill>
                <a:latin typeface="Agrandir Bold"/>
                <a:ea typeface="Agrandir Bold"/>
                <a:cs typeface="Agrandir Bold"/>
                <a:sym typeface="Agrandir Bold"/>
              </a:rPr>
              <a:t>NumPy</a:t>
            </a:r>
          </a:p>
          <a:p>
            <a:pPr marL="691986" lvl="1" indent="-345993" algn="l">
              <a:lnSpc>
                <a:spcPts val="4294"/>
              </a:lnSpc>
              <a:buFont typeface="Arial"/>
              <a:buChar char="•"/>
            </a:pPr>
            <a:r>
              <a:rPr lang="en-US" sz="3205" b="1">
                <a:solidFill>
                  <a:srgbClr val="E85041"/>
                </a:solidFill>
                <a:latin typeface="Agrandir Bold"/>
                <a:ea typeface="Agrandir Bold"/>
                <a:cs typeface="Agrandir Bold"/>
                <a:sym typeface="Agrandir Bold"/>
              </a:rPr>
              <a:t>Matplotlib</a:t>
            </a:r>
          </a:p>
          <a:p>
            <a:pPr marL="691986" lvl="1" indent="-345993" algn="l">
              <a:lnSpc>
                <a:spcPts val="4294"/>
              </a:lnSpc>
              <a:buFont typeface="Arial"/>
              <a:buChar char="•"/>
            </a:pPr>
            <a:r>
              <a:rPr lang="en-US" sz="3205" b="1">
                <a:solidFill>
                  <a:srgbClr val="E85041"/>
                </a:solidFill>
                <a:latin typeface="Agrandir Bold"/>
                <a:ea typeface="Agrandir Bold"/>
                <a:cs typeface="Agrandir Bold"/>
                <a:sym typeface="Agrandir Bold"/>
              </a:rPr>
              <a:t>Seaborn</a:t>
            </a:r>
          </a:p>
          <a:p>
            <a:pPr marL="691986" lvl="1" indent="-345993" algn="l">
              <a:lnSpc>
                <a:spcPts val="4294"/>
              </a:lnSpc>
              <a:buFont typeface="Arial"/>
              <a:buChar char="•"/>
            </a:pPr>
            <a:r>
              <a:rPr lang="en-US" sz="3205" b="1">
                <a:solidFill>
                  <a:srgbClr val="E85041"/>
                </a:solidFill>
                <a:latin typeface="Agrandir Bold"/>
                <a:ea typeface="Agrandir Bold"/>
                <a:cs typeface="Agrandir Bold"/>
                <a:sym typeface="Agrandir Bold"/>
              </a:rPr>
              <a:t>Jupyter Notebook</a:t>
            </a:r>
          </a:p>
          <a:p>
            <a:pPr algn="l">
              <a:lnSpc>
                <a:spcPts val="4294"/>
              </a:lnSpc>
            </a:pPr>
            <a:endParaRPr lang="en-US" sz="3205" b="1">
              <a:solidFill>
                <a:srgbClr val="E85041"/>
              </a:solidFill>
              <a:latin typeface="Agrandir Bold"/>
              <a:ea typeface="Agrandir Bold"/>
              <a:cs typeface="Agrandir Bold"/>
              <a:sym typeface="Agrandir Bold"/>
            </a:endParaRPr>
          </a:p>
        </p:txBody>
      </p:sp>
      <p:sp>
        <p:nvSpPr>
          <p:cNvPr id="14" name="Freeform 14"/>
          <p:cNvSpPr/>
          <p:nvPr/>
        </p:nvSpPr>
        <p:spPr>
          <a:xfrm rot="5400000">
            <a:off x="1349934" y="707466"/>
            <a:ext cx="320358" cy="962826"/>
          </a:xfrm>
          <a:custGeom>
            <a:avLst/>
            <a:gdLst/>
            <a:ahLst/>
            <a:cxnLst/>
            <a:rect l="l" t="t" r="r" b="b"/>
            <a:pathLst>
              <a:path w="320358" h="962826">
                <a:moveTo>
                  <a:pt x="0" y="0"/>
                </a:moveTo>
                <a:lnTo>
                  <a:pt x="320358" y="0"/>
                </a:lnTo>
                <a:lnTo>
                  <a:pt x="320358" y="962826"/>
                </a:lnTo>
                <a:lnTo>
                  <a:pt x="0" y="9628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rot="5400000" flipH="1" flipV="1">
            <a:off x="16617708" y="8587367"/>
            <a:ext cx="320358" cy="962826"/>
          </a:xfrm>
          <a:custGeom>
            <a:avLst/>
            <a:gdLst/>
            <a:ahLst/>
            <a:cxnLst/>
            <a:rect l="l" t="t" r="r" b="b"/>
            <a:pathLst>
              <a:path w="320358" h="962826">
                <a:moveTo>
                  <a:pt x="320358" y="962826"/>
                </a:moveTo>
                <a:lnTo>
                  <a:pt x="0" y="962826"/>
                </a:lnTo>
                <a:lnTo>
                  <a:pt x="0" y="0"/>
                </a:lnTo>
                <a:lnTo>
                  <a:pt x="320358" y="0"/>
                </a:lnTo>
                <a:lnTo>
                  <a:pt x="320358" y="96282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939980" y="6484586"/>
            <a:ext cx="8513313" cy="8513313"/>
          </a:xfrm>
          <a:custGeom>
            <a:avLst/>
            <a:gdLst/>
            <a:ahLst/>
            <a:cxnLst/>
            <a:rect l="l" t="t" r="r" b="b"/>
            <a:pathLst>
              <a:path w="8513313" h="8513313">
                <a:moveTo>
                  <a:pt x="0" y="0"/>
                </a:moveTo>
                <a:lnTo>
                  <a:pt x="8513313" y="0"/>
                </a:lnTo>
                <a:lnTo>
                  <a:pt x="8513313" y="8513313"/>
                </a:lnTo>
                <a:lnTo>
                  <a:pt x="0" y="8513313"/>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165293" y="-4710899"/>
            <a:ext cx="8513313" cy="8513313"/>
          </a:xfrm>
          <a:custGeom>
            <a:avLst/>
            <a:gdLst/>
            <a:ahLst/>
            <a:cxnLst/>
            <a:rect l="l" t="t" r="r" b="b"/>
            <a:pathLst>
              <a:path w="8513313" h="8513313">
                <a:moveTo>
                  <a:pt x="0" y="0"/>
                </a:moveTo>
                <a:lnTo>
                  <a:pt x="8513313" y="0"/>
                </a:lnTo>
                <a:lnTo>
                  <a:pt x="8513313" y="8513313"/>
                </a:lnTo>
                <a:lnTo>
                  <a:pt x="0" y="8513313"/>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683298" y="3700120"/>
            <a:ext cx="4192677" cy="3944160"/>
            <a:chOff x="0" y="0"/>
            <a:chExt cx="1270608" cy="1195294"/>
          </a:xfrm>
        </p:grpSpPr>
        <p:sp>
          <p:nvSpPr>
            <p:cNvPr id="5" name="Freeform 5"/>
            <p:cNvSpPr/>
            <p:nvPr/>
          </p:nvSpPr>
          <p:spPr>
            <a:xfrm>
              <a:off x="0" y="0"/>
              <a:ext cx="1270608" cy="1195294"/>
            </a:xfrm>
            <a:custGeom>
              <a:avLst/>
              <a:gdLst/>
              <a:ahLst/>
              <a:cxnLst/>
              <a:rect l="l" t="t" r="r" b="b"/>
              <a:pathLst>
                <a:path w="1270608" h="1195294">
                  <a:moveTo>
                    <a:pt x="203200" y="0"/>
                  </a:moveTo>
                  <a:lnTo>
                    <a:pt x="1270608" y="0"/>
                  </a:lnTo>
                  <a:lnTo>
                    <a:pt x="1067408" y="1195294"/>
                  </a:lnTo>
                  <a:lnTo>
                    <a:pt x="0" y="1195294"/>
                  </a:lnTo>
                  <a:lnTo>
                    <a:pt x="203200" y="0"/>
                  </a:lnTo>
                  <a:close/>
                </a:path>
              </a:pathLst>
            </a:custGeom>
            <a:blipFill>
              <a:blip r:embed="rId4"/>
              <a:stretch>
                <a:fillRect l="-23807" r="-43432"/>
              </a:stretch>
            </a:blipFill>
          </p:spPr>
          <p:txBody>
            <a:bodyPr/>
            <a:lstStyle/>
            <a:p>
              <a:endParaRPr lang="en-US"/>
            </a:p>
          </p:txBody>
        </p:sp>
      </p:grpSp>
      <p:grpSp>
        <p:nvGrpSpPr>
          <p:cNvPr id="6" name="Group 6"/>
          <p:cNvGrpSpPr/>
          <p:nvPr/>
        </p:nvGrpSpPr>
        <p:grpSpPr>
          <a:xfrm>
            <a:off x="7047773" y="3700120"/>
            <a:ext cx="4192677" cy="3944160"/>
            <a:chOff x="0" y="0"/>
            <a:chExt cx="1270608" cy="1195294"/>
          </a:xfrm>
        </p:grpSpPr>
        <p:sp>
          <p:nvSpPr>
            <p:cNvPr id="7" name="Freeform 7"/>
            <p:cNvSpPr/>
            <p:nvPr/>
          </p:nvSpPr>
          <p:spPr>
            <a:xfrm>
              <a:off x="0" y="0"/>
              <a:ext cx="1270608" cy="1195294"/>
            </a:xfrm>
            <a:custGeom>
              <a:avLst/>
              <a:gdLst/>
              <a:ahLst/>
              <a:cxnLst/>
              <a:rect l="l" t="t" r="r" b="b"/>
              <a:pathLst>
                <a:path w="1270608" h="1195294">
                  <a:moveTo>
                    <a:pt x="203200" y="0"/>
                  </a:moveTo>
                  <a:lnTo>
                    <a:pt x="1270608" y="0"/>
                  </a:lnTo>
                  <a:lnTo>
                    <a:pt x="1067408" y="1195294"/>
                  </a:lnTo>
                  <a:lnTo>
                    <a:pt x="0" y="1195294"/>
                  </a:lnTo>
                  <a:lnTo>
                    <a:pt x="203200" y="0"/>
                  </a:lnTo>
                  <a:close/>
                </a:path>
              </a:pathLst>
            </a:custGeom>
            <a:blipFill>
              <a:blip r:embed="rId5"/>
              <a:stretch>
                <a:fillRect l="-20598" r="-20598"/>
              </a:stretch>
            </a:blipFill>
          </p:spPr>
          <p:txBody>
            <a:bodyPr/>
            <a:lstStyle/>
            <a:p>
              <a:endParaRPr lang="en-US"/>
            </a:p>
          </p:txBody>
        </p:sp>
      </p:grpSp>
      <p:grpSp>
        <p:nvGrpSpPr>
          <p:cNvPr id="8" name="Group 8"/>
          <p:cNvGrpSpPr/>
          <p:nvPr/>
        </p:nvGrpSpPr>
        <p:grpSpPr>
          <a:xfrm>
            <a:off x="12412025" y="3700120"/>
            <a:ext cx="4192677" cy="3944160"/>
            <a:chOff x="0" y="0"/>
            <a:chExt cx="1270608" cy="1195294"/>
          </a:xfrm>
        </p:grpSpPr>
        <p:sp>
          <p:nvSpPr>
            <p:cNvPr id="9" name="Freeform 9"/>
            <p:cNvSpPr/>
            <p:nvPr/>
          </p:nvSpPr>
          <p:spPr>
            <a:xfrm>
              <a:off x="0" y="0"/>
              <a:ext cx="1270608" cy="1195294"/>
            </a:xfrm>
            <a:custGeom>
              <a:avLst/>
              <a:gdLst/>
              <a:ahLst/>
              <a:cxnLst/>
              <a:rect l="l" t="t" r="r" b="b"/>
              <a:pathLst>
                <a:path w="1270608" h="1195294">
                  <a:moveTo>
                    <a:pt x="203200" y="0"/>
                  </a:moveTo>
                  <a:lnTo>
                    <a:pt x="1270608" y="0"/>
                  </a:lnTo>
                  <a:lnTo>
                    <a:pt x="1067408" y="1195294"/>
                  </a:lnTo>
                  <a:lnTo>
                    <a:pt x="0" y="1195294"/>
                  </a:lnTo>
                  <a:lnTo>
                    <a:pt x="203200" y="0"/>
                  </a:lnTo>
                  <a:close/>
                </a:path>
              </a:pathLst>
            </a:custGeom>
            <a:blipFill>
              <a:blip r:embed="rId6"/>
              <a:stretch>
                <a:fillRect l="-32476" r="-8720"/>
              </a:stretch>
            </a:blipFill>
          </p:spPr>
          <p:txBody>
            <a:bodyPr/>
            <a:lstStyle/>
            <a:p>
              <a:endParaRPr lang="en-US"/>
            </a:p>
          </p:txBody>
        </p:sp>
      </p:grpSp>
      <p:sp>
        <p:nvSpPr>
          <p:cNvPr id="10" name="TextBox 10"/>
          <p:cNvSpPr txBox="1"/>
          <p:nvPr/>
        </p:nvSpPr>
        <p:spPr>
          <a:xfrm>
            <a:off x="5898587" y="1381125"/>
            <a:ext cx="6490825" cy="835025"/>
          </a:xfrm>
          <a:prstGeom prst="rect">
            <a:avLst/>
          </a:prstGeom>
        </p:spPr>
        <p:txBody>
          <a:bodyPr lIns="0" tIns="0" rIns="0" bIns="0" rtlCol="0" anchor="t">
            <a:spAutoFit/>
          </a:bodyPr>
          <a:lstStyle/>
          <a:p>
            <a:pPr algn="ctr">
              <a:lnSpc>
                <a:spcPts val="5350"/>
              </a:lnSpc>
            </a:pPr>
            <a:r>
              <a:rPr lang="en-US" sz="5000" b="1">
                <a:solidFill>
                  <a:srgbClr val="E85041"/>
                </a:solidFill>
                <a:latin typeface="Agrandir Bold"/>
                <a:ea typeface="Agrandir Bold"/>
                <a:cs typeface="Agrandir Bold"/>
                <a:sym typeface="Agrandir Bold"/>
              </a:rPr>
              <a:t>Data Cleaning</a:t>
            </a:r>
          </a:p>
        </p:txBody>
      </p:sp>
      <p:sp>
        <p:nvSpPr>
          <p:cNvPr id="11" name="TextBox 11"/>
          <p:cNvSpPr txBox="1"/>
          <p:nvPr/>
        </p:nvSpPr>
        <p:spPr>
          <a:xfrm>
            <a:off x="1686553" y="8121857"/>
            <a:ext cx="3171161" cy="716915"/>
          </a:xfrm>
          <a:prstGeom prst="rect">
            <a:avLst/>
          </a:prstGeom>
        </p:spPr>
        <p:txBody>
          <a:bodyPr lIns="0" tIns="0" rIns="0" bIns="0" rtlCol="0" anchor="t">
            <a:spAutoFit/>
          </a:bodyPr>
          <a:lstStyle/>
          <a:p>
            <a:pPr algn="ctr">
              <a:lnSpc>
                <a:spcPts val="2679"/>
              </a:lnSpc>
            </a:pPr>
            <a:r>
              <a:rPr lang="en-US" sz="1999" b="1">
                <a:solidFill>
                  <a:srgbClr val="E85041"/>
                </a:solidFill>
                <a:latin typeface="Agrandir Bold"/>
                <a:ea typeface="Agrandir Bold"/>
                <a:cs typeface="Agrandir Bold"/>
                <a:sym typeface="Agrandir Bold"/>
              </a:rPr>
              <a:t>Checked for missing values and duplicates</a:t>
            </a:r>
          </a:p>
        </p:txBody>
      </p:sp>
      <p:sp>
        <p:nvSpPr>
          <p:cNvPr id="12" name="TextBox 12"/>
          <p:cNvSpPr txBox="1"/>
          <p:nvPr/>
        </p:nvSpPr>
        <p:spPr>
          <a:xfrm>
            <a:off x="7298500" y="8076504"/>
            <a:ext cx="3200695" cy="716915"/>
          </a:xfrm>
          <a:prstGeom prst="rect">
            <a:avLst/>
          </a:prstGeom>
        </p:spPr>
        <p:txBody>
          <a:bodyPr lIns="0" tIns="0" rIns="0" bIns="0" rtlCol="0" anchor="t">
            <a:spAutoFit/>
          </a:bodyPr>
          <a:lstStyle/>
          <a:p>
            <a:pPr algn="ctr">
              <a:lnSpc>
                <a:spcPts val="2679"/>
              </a:lnSpc>
            </a:pPr>
            <a:r>
              <a:rPr lang="en-US" sz="1999" b="1">
                <a:solidFill>
                  <a:srgbClr val="E85041"/>
                </a:solidFill>
                <a:latin typeface="Agrandir Bold"/>
                <a:ea typeface="Agrandir Bold"/>
                <a:cs typeface="Agrandir Bold"/>
                <a:sym typeface="Agrandir Bold"/>
              </a:rPr>
              <a:t>Converted date columns to datetime format</a:t>
            </a:r>
          </a:p>
        </p:txBody>
      </p:sp>
      <p:sp>
        <p:nvSpPr>
          <p:cNvPr id="13" name="TextBox 13"/>
          <p:cNvSpPr txBox="1"/>
          <p:nvPr/>
        </p:nvSpPr>
        <p:spPr>
          <a:xfrm>
            <a:off x="12675523" y="8059972"/>
            <a:ext cx="3173256" cy="716915"/>
          </a:xfrm>
          <a:prstGeom prst="rect">
            <a:avLst/>
          </a:prstGeom>
        </p:spPr>
        <p:txBody>
          <a:bodyPr lIns="0" tIns="0" rIns="0" bIns="0" rtlCol="0" anchor="t">
            <a:spAutoFit/>
          </a:bodyPr>
          <a:lstStyle/>
          <a:p>
            <a:pPr algn="ctr">
              <a:lnSpc>
                <a:spcPts val="2679"/>
              </a:lnSpc>
            </a:pPr>
            <a:r>
              <a:rPr lang="en-US" sz="1999" b="1">
                <a:solidFill>
                  <a:srgbClr val="E85041"/>
                </a:solidFill>
                <a:latin typeface="Agrandir Bold"/>
                <a:ea typeface="Agrandir Bold"/>
                <a:cs typeface="Agrandir Bold"/>
                <a:sym typeface="Agrandir Bold"/>
              </a:rPr>
              <a:t>Sampled rows for clearer visualizations</a:t>
            </a:r>
          </a:p>
        </p:txBody>
      </p:sp>
      <p:sp>
        <p:nvSpPr>
          <p:cNvPr id="14" name="Freeform 14"/>
          <p:cNvSpPr/>
          <p:nvPr/>
        </p:nvSpPr>
        <p:spPr>
          <a:xfrm>
            <a:off x="1028700" y="8295474"/>
            <a:ext cx="320358" cy="962826"/>
          </a:xfrm>
          <a:custGeom>
            <a:avLst/>
            <a:gdLst/>
            <a:ahLst/>
            <a:cxnLst/>
            <a:rect l="l" t="t" r="r" b="b"/>
            <a:pathLst>
              <a:path w="320358" h="962826">
                <a:moveTo>
                  <a:pt x="0" y="0"/>
                </a:moveTo>
                <a:lnTo>
                  <a:pt x="320358" y="0"/>
                </a:lnTo>
                <a:lnTo>
                  <a:pt x="320358" y="962826"/>
                </a:lnTo>
                <a:lnTo>
                  <a:pt x="0" y="962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flipH="1" flipV="1">
            <a:off x="16938942" y="1028700"/>
            <a:ext cx="320358" cy="962826"/>
          </a:xfrm>
          <a:custGeom>
            <a:avLst/>
            <a:gdLst/>
            <a:ahLst/>
            <a:cxnLst/>
            <a:rect l="l" t="t" r="r" b="b"/>
            <a:pathLst>
              <a:path w="320358" h="962826">
                <a:moveTo>
                  <a:pt x="320358" y="962826"/>
                </a:moveTo>
                <a:lnTo>
                  <a:pt x="0" y="962826"/>
                </a:lnTo>
                <a:lnTo>
                  <a:pt x="0" y="0"/>
                </a:lnTo>
                <a:lnTo>
                  <a:pt x="320358" y="0"/>
                </a:lnTo>
                <a:lnTo>
                  <a:pt x="320358" y="962826"/>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50612" y="5825329"/>
            <a:ext cx="8513313" cy="8513313"/>
          </a:xfrm>
          <a:custGeom>
            <a:avLst/>
            <a:gdLst/>
            <a:ahLst/>
            <a:cxnLst/>
            <a:rect l="l" t="t" r="r" b="b"/>
            <a:pathLst>
              <a:path w="8513313" h="8513313">
                <a:moveTo>
                  <a:pt x="0" y="0"/>
                </a:moveTo>
                <a:lnTo>
                  <a:pt x="8513313" y="0"/>
                </a:lnTo>
                <a:lnTo>
                  <a:pt x="8513313" y="8513314"/>
                </a:lnTo>
                <a:lnTo>
                  <a:pt x="0" y="8513314"/>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625299" y="-4051643"/>
            <a:ext cx="8513313" cy="8513313"/>
          </a:xfrm>
          <a:custGeom>
            <a:avLst/>
            <a:gdLst/>
            <a:ahLst/>
            <a:cxnLst/>
            <a:rect l="l" t="t" r="r" b="b"/>
            <a:pathLst>
              <a:path w="8513313" h="8513313">
                <a:moveTo>
                  <a:pt x="0" y="0"/>
                </a:moveTo>
                <a:lnTo>
                  <a:pt x="8513313" y="0"/>
                </a:lnTo>
                <a:lnTo>
                  <a:pt x="8513313" y="8513314"/>
                </a:lnTo>
                <a:lnTo>
                  <a:pt x="0" y="8513314"/>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1349934" y="707466"/>
            <a:ext cx="320358" cy="962826"/>
          </a:xfrm>
          <a:custGeom>
            <a:avLst/>
            <a:gdLst/>
            <a:ahLst/>
            <a:cxnLst/>
            <a:rect l="l" t="t" r="r" b="b"/>
            <a:pathLst>
              <a:path w="320358" h="962826">
                <a:moveTo>
                  <a:pt x="0" y="0"/>
                </a:moveTo>
                <a:lnTo>
                  <a:pt x="320358" y="0"/>
                </a:lnTo>
                <a:lnTo>
                  <a:pt x="320358" y="962826"/>
                </a:lnTo>
                <a:lnTo>
                  <a:pt x="0" y="962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400000" flipH="1" flipV="1">
            <a:off x="16617708" y="8587367"/>
            <a:ext cx="320358" cy="962826"/>
          </a:xfrm>
          <a:custGeom>
            <a:avLst/>
            <a:gdLst/>
            <a:ahLst/>
            <a:cxnLst/>
            <a:rect l="l" t="t" r="r" b="b"/>
            <a:pathLst>
              <a:path w="320358" h="962826">
                <a:moveTo>
                  <a:pt x="320358" y="962826"/>
                </a:moveTo>
                <a:lnTo>
                  <a:pt x="0" y="962826"/>
                </a:lnTo>
                <a:lnTo>
                  <a:pt x="0" y="0"/>
                </a:lnTo>
                <a:lnTo>
                  <a:pt x="320358" y="0"/>
                </a:lnTo>
                <a:lnTo>
                  <a:pt x="320358" y="96282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757293" y="2672953"/>
            <a:ext cx="14539181" cy="5928963"/>
          </a:xfrm>
          <a:custGeom>
            <a:avLst/>
            <a:gdLst/>
            <a:ahLst/>
            <a:cxnLst/>
            <a:rect l="l" t="t" r="r" b="b"/>
            <a:pathLst>
              <a:path w="14539181" h="5928963">
                <a:moveTo>
                  <a:pt x="0" y="0"/>
                </a:moveTo>
                <a:lnTo>
                  <a:pt x="14539181" y="0"/>
                </a:lnTo>
                <a:lnTo>
                  <a:pt x="14539181" y="5928963"/>
                </a:lnTo>
                <a:lnTo>
                  <a:pt x="0" y="5928963"/>
                </a:lnTo>
                <a:lnTo>
                  <a:pt x="0" y="0"/>
                </a:lnTo>
                <a:close/>
              </a:path>
            </a:pathLst>
          </a:custGeom>
          <a:blipFill>
            <a:blip r:embed="rId6"/>
            <a:stretch>
              <a:fillRect l="-1133" r="-1133"/>
            </a:stretch>
          </a:blipFill>
          <a:ln cap="sq">
            <a:noFill/>
            <a:prstDash val="solid"/>
            <a:miter/>
          </a:ln>
        </p:spPr>
        <p:txBody>
          <a:bodyPr/>
          <a:lstStyle/>
          <a:p>
            <a:endParaRPr lang="en-US"/>
          </a:p>
        </p:txBody>
      </p:sp>
      <p:sp>
        <p:nvSpPr>
          <p:cNvPr id="7" name="TextBox 7"/>
          <p:cNvSpPr txBox="1"/>
          <p:nvPr/>
        </p:nvSpPr>
        <p:spPr>
          <a:xfrm>
            <a:off x="2515247" y="733267"/>
            <a:ext cx="11110052" cy="835025"/>
          </a:xfrm>
          <a:prstGeom prst="rect">
            <a:avLst/>
          </a:prstGeom>
        </p:spPr>
        <p:txBody>
          <a:bodyPr lIns="0" tIns="0" rIns="0" bIns="0" rtlCol="0" anchor="t">
            <a:spAutoFit/>
          </a:bodyPr>
          <a:lstStyle/>
          <a:p>
            <a:pPr algn="l">
              <a:lnSpc>
                <a:spcPts val="5350"/>
              </a:lnSpc>
            </a:pPr>
            <a:r>
              <a:rPr lang="en-US" sz="5000" b="1">
                <a:solidFill>
                  <a:srgbClr val="E85041"/>
                </a:solidFill>
                <a:latin typeface="Agrandir Bold"/>
                <a:ea typeface="Agrandir Bold"/>
                <a:cs typeface="Agrandir Bold"/>
                <a:sym typeface="Agrandir Bold"/>
              </a:rPr>
              <a:t>Change in price of bitcoin overtime</a:t>
            </a:r>
          </a:p>
        </p:txBody>
      </p:sp>
      <p:sp>
        <p:nvSpPr>
          <p:cNvPr id="8" name="TextBox 8"/>
          <p:cNvSpPr txBox="1"/>
          <p:nvPr/>
        </p:nvSpPr>
        <p:spPr>
          <a:xfrm>
            <a:off x="2514694" y="1673455"/>
            <a:ext cx="6512190" cy="799084"/>
          </a:xfrm>
          <a:prstGeom prst="rect">
            <a:avLst/>
          </a:prstGeom>
        </p:spPr>
        <p:txBody>
          <a:bodyPr lIns="0" tIns="0" rIns="0" bIns="0" rtlCol="0" anchor="t">
            <a:spAutoFit/>
          </a:bodyPr>
          <a:lstStyle/>
          <a:p>
            <a:pPr marL="474978" lvl="1" indent="-237489" algn="just">
              <a:lnSpc>
                <a:spcPts val="2947"/>
              </a:lnSpc>
              <a:buFont typeface="Arial"/>
              <a:buChar char="•"/>
            </a:pPr>
            <a:r>
              <a:rPr lang="en-US" sz="2199">
                <a:solidFill>
                  <a:srgbClr val="FFFFFF"/>
                </a:solidFill>
                <a:latin typeface="Agrandir"/>
                <a:ea typeface="Agrandir"/>
                <a:cs typeface="Agrandir"/>
                <a:sym typeface="Agrandir"/>
              </a:rPr>
              <a:t>Bitcoin Price Growth After 2020</a:t>
            </a:r>
          </a:p>
          <a:p>
            <a:pPr marL="474978" lvl="1" indent="-237489" algn="just">
              <a:lnSpc>
                <a:spcPts val="2947"/>
              </a:lnSpc>
              <a:buFont typeface="Arial"/>
              <a:buChar char="•"/>
            </a:pPr>
            <a:r>
              <a:rPr lang="en-US" sz="2199">
                <a:solidFill>
                  <a:srgbClr val="FFFFFF"/>
                </a:solidFill>
                <a:latin typeface="Agrandir"/>
                <a:ea typeface="Agrandir"/>
                <a:cs typeface="Agrandir"/>
                <a:sym typeface="Agrandir"/>
              </a:rPr>
              <a:t>Market Decline in 2022–2023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939980" y="6484586"/>
            <a:ext cx="8513313" cy="8513313"/>
          </a:xfrm>
          <a:custGeom>
            <a:avLst/>
            <a:gdLst/>
            <a:ahLst/>
            <a:cxnLst/>
            <a:rect l="l" t="t" r="r" b="b"/>
            <a:pathLst>
              <a:path w="8513313" h="8513313">
                <a:moveTo>
                  <a:pt x="0" y="0"/>
                </a:moveTo>
                <a:lnTo>
                  <a:pt x="8513313" y="0"/>
                </a:lnTo>
                <a:lnTo>
                  <a:pt x="8513313" y="8513313"/>
                </a:lnTo>
                <a:lnTo>
                  <a:pt x="0" y="8513313"/>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165293" y="-4710899"/>
            <a:ext cx="8513313" cy="8513313"/>
          </a:xfrm>
          <a:custGeom>
            <a:avLst/>
            <a:gdLst/>
            <a:ahLst/>
            <a:cxnLst/>
            <a:rect l="l" t="t" r="r" b="b"/>
            <a:pathLst>
              <a:path w="8513313" h="8513313">
                <a:moveTo>
                  <a:pt x="0" y="0"/>
                </a:moveTo>
                <a:lnTo>
                  <a:pt x="8513313" y="0"/>
                </a:lnTo>
                <a:lnTo>
                  <a:pt x="8513313" y="8513313"/>
                </a:lnTo>
                <a:lnTo>
                  <a:pt x="0" y="8513313"/>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349058" y="7025617"/>
            <a:ext cx="4434873" cy="709124"/>
            <a:chOff x="0" y="0"/>
            <a:chExt cx="1168032" cy="186765"/>
          </a:xfrm>
        </p:grpSpPr>
        <p:sp>
          <p:nvSpPr>
            <p:cNvPr id="5" name="Freeform 5"/>
            <p:cNvSpPr/>
            <p:nvPr/>
          </p:nvSpPr>
          <p:spPr>
            <a:xfrm>
              <a:off x="0" y="0"/>
              <a:ext cx="1168032" cy="186765"/>
            </a:xfrm>
            <a:custGeom>
              <a:avLst/>
              <a:gdLst/>
              <a:ahLst/>
              <a:cxnLst/>
              <a:rect l="l" t="t" r="r" b="b"/>
              <a:pathLst>
                <a:path w="1168032" h="186765">
                  <a:moveTo>
                    <a:pt x="0" y="0"/>
                  </a:moveTo>
                  <a:lnTo>
                    <a:pt x="1168032" y="0"/>
                  </a:lnTo>
                  <a:lnTo>
                    <a:pt x="1168032" y="186765"/>
                  </a:lnTo>
                  <a:lnTo>
                    <a:pt x="0" y="186765"/>
                  </a:lnTo>
                  <a:close/>
                </a:path>
              </a:pathLst>
            </a:custGeom>
            <a:solidFill>
              <a:srgbClr val="E85041"/>
            </a:solidFill>
          </p:spPr>
          <p:txBody>
            <a:bodyPr/>
            <a:lstStyle/>
            <a:p>
              <a:endParaRPr lang="en-US"/>
            </a:p>
          </p:txBody>
        </p:sp>
        <p:sp>
          <p:nvSpPr>
            <p:cNvPr id="6" name="TextBox 6"/>
            <p:cNvSpPr txBox="1"/>
            <p:nvPr/>
          </p:nvSpPr>
          <p:spPr>
            <a:xfrm>
              <a:off x="0" y="-85725"/>
              <a:ext cx="1168032" cy="272490"/>
            </a:xfrm>
            <a:prstGeom prst="rect">
              <a:avLst/>
            </a:prstGeom>
          </p:spPr>
          <p:txBody>
            <a:bodyPr lIns="50800" tIns="50800" rIns="50800" bIns="50800" rtlCol="0" anchor="ctr"/>
            <a:lstStyle/>
            <a:p>
              <a:pPr algn="ctr">
                <a:lnSpc>
                  <a:spcPts val="2679"/>
                </a:lnSpc>
              </a:pPr>
              <a:endParaRPr/>
            </a:p>
          </p:txBody>
        </p:sp>
      </p:grpSp>
      <p:grpSp>
        <p:nvGrpSpPr>
          <p:cNvPr id="7" name="Group 7"/>
          <p:cNvGrpSpPr/>
          <p:nvPr/>
        </p:nvGrpSpPr>
        <p:grpSpPr>
          <a:xfrm>
            <a:off x="6922368" y="7025617"/>
            <a:ext cx="4434873" cy="709124"/>
            <a:chOff x="0" y="0"/>
            <a:chExt cx="1168032" cy="186765"/>
          </a:xfrm>
        </p:grpSpPr>
        <p:sp>
          <p:nvSpPr>
            <p:cNvPr id="8" name="Freeform 8"/>
            <p:cNvSpPr/>
            <p:nvPr/>
          </p:nvSpPr>
          <p:spPr>
            <a:xfrm>
              <a:off x="0" y="0"/>
              <a:ext cx="1168032" cy="186765"/>
            </a:xfrm>
            <a:custGeom>
              <a:avLst/>
              <a:gdLst/>
              <a:ahLst/>
              <a:cxnLst/>
              <a:rect l="l" t="t" r="r" b="b"/>
              <a:pathLst>
                <a:path w="1168032" h="186765">
                  <a:moveTo>
                    <a:pt x="0" y="0"/>
                  </a:moveTo>
                  <a:lnTo>
                    <a:pt x="1168032" y="0"/>
                  </a:lnTo>
                  <a:lnTo>
                    <a:pt x="1168032" y="186765"/>
                  </a:lnTo>
                  <a:lnTo>
                    <a:pt x="0" y="186765"/>
                  </a:lnTo>
                  <a:close/>
                </a:path>
              </a:pathLst>
            </a:custGeom>
            <a:solidFill>
              <a:srgbClr val="E85041"/>
            </a:solidFill>
          </p:spPr>
          <p:txBody>
            <a:bodyPr/>
            <a:lstStyle/>
            <a:p>
              <a:endParaRPr lang="en-US"/>
            </a:p>
          </p:txBody>
        </p:sp>
        <p:sp>
          <p:nvSpPr>
            <p:cNvPr id="9" name="TextBox 9"/>
            <p:cNvSpPr txBox="1"/>
            <p:nvPr/>
          </p:nvSpPr>
          <p:spPr>
            <a:xfrm>
              <a:off x="0" y="-85725"/>
              <a:ext cx="1168032" cy="272490"/>
            </a:xfrm>
            <a:prstGeom prst="rect">
              <a:avLst/>
            </a:prstGeom>
          </p:spPr>
          <p:txBody>
            <a:bodyPr lIns="50800" tIns="50800" rIns="50800" bIns="50800" rtlCol="0" anchor="ctr"/>
            <a:lstStyle/>
            <a:p>
              <a:pPr algn="ctr">
                <a:lnSpc>
                  <a:spcPts val="2679"/>
                </a:lnSpc>
              </a:pPr>
              <a:endParaRPr/>
            </a:p>
          </p:txBody>
        </p:sp>
      </p:grpSp>
      <p:grpSp>
        <p:nvGrpSpPr>
          <p:cNvPr id="10" name="Group 10"/>
          <p:cNvGrpSpPr/>
          <p:nvPr/>
        </p:nvGrpSpPr>
        <p:grpSpPr>
          <a:xfrm>
            <a:off x="12443036" y="7025617"/>
            <a:ext cx="4434873" cy="709124"/>
            <a:chOff x="0" y="0"/>
            <a:chExt cx="1168032" cy="186765"/>
          </a:xfrm>
        </p:grpSpPr>
        <p:sp>
          <p:nvSpPr>
            <p:cNvPr id="11" name="Freeform 11"/>
            <p:cNvSpPr/>
            <p:nvPr/>
          </p:nvSpPr>
          <p:spPr>
            <a:xfrm>
              <a:off x="0" y="0"/>
              <a:ext cx="1168032" cy="186765"/>
            </a:xfrm>
            <a:custGeom>
              <a:avLst/>
              <a:gdLst/>
              <a:ahLst/>
              <a:cxnLst/>
              <a:rect l="l" t="t" r="r" b="b"/>
              <a:pathLst>
                <a:path w="1168032" h="186765">
                  <a:moveTo>
                    <a:pt x="0" y="0"/>
                  </a:moveTo>
                  <a:lnTo>
                    <a:pt x="1168032" y="0"/>
                  </a:lnTo>
                  <a:lnTo>
                    <a:pt x="1168032" y="186765"/>
                  </a:lnTo>
                  <a:lnTo>
                    <a:pt x="0" y="186765"/>
                  </a:lnTo>
                  <a:close/>
                </a:path>
              </a:pathLst>
            </a:custGeom>
            <a:solidFill>
              <a:srgbClr val="E85041"/>
            </a:solidFill>
          </p:spPr>
          <p:txBody>
            <a:bodyPr/>
            <a:lstStyle/>
            <a:p>
              <a:endParaRPr lang="en-US"/>
            </a:p>
          </p:txBody>
        </p:sp>
        <p:sp>
          <p:nvSpPr>
            <p:cNvPr id="12" name="TextBox 12"/>
            <p:cNvSpPr txBox="1"/>
            <p:nvPr/>
          </p:nvSpPr>
          <p:spPr>
            <a:xfrm>
              <a:off x="0" y="-85725"/>
              <a:ext cx="1168032" cy="272490"/>
            </a:xfrm>
            <a:prstGeom prst="rect">
              <a:avLst/>
            </a:prstGeom>
          </p:spPr>
          <p:txBody>
            <a:bodyPr lIns="50800" tIns="50800" rIns="50800" bIns="50800" rtlCol="0" anchor="ctr"/>
            <a:lstStyle/>
            <a:p>
              <a:pPr algn="ctr">
                <a:lnSpc>
                  <a:spcPts val="2679"/>
                </a:lnSpc>
              </a:pPr>
              <a:endParaRPr/>
            </a:p>
          </p:txBody>
        </p:sp>
      </p:grpSp>
      <p:sp>
        <p:nvSpPr>
          <p:cNvPr id="13" name="Freeform 13"/>
          <p:cNvSpPr/>
          <p:nvPr/>
        </p:nvSpPr>
        <p:spPr>
          <a:xfrm>
            <a:off x="1028700" y="8295474"/>
            <a:ext cx="320358" cy="962826"/>
          </a:xfrm>
          <a:custGeom>
            <a:avLst/>
            <a:gdLst/>
            <a:ahLst/>
            <a:cxnLst/>
            <a:rect l="l" t="t" r="r" b="b"/>
            <a:pathLst>
              <a:path w="320358" h="962826">
                <a:moveTo>
                  <a:pt x="0" y="0"/>
                </a:moveTo>
                <a:lnTo>
                  <a:pt x="320358" y="0"/>
                </a:lnTo>
                <a:lnTo>
                  <a:pt x="320358" y="962826"/>
                </a:lnTo>
                <a:lnTo>
                  <a:pt x="0" y="962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flipH="1" flipV="1">
            <a:off x="16938942" y="1028700"/>
            <a:ext cx="320358" cy="962826"/>
          </a:xfrm>
          <a:custGeom>
            <a:avLst/>
            <a:gdLst/>
            <a:ahLst/>
            <a:cxnLst/>
            <a:rect l="l" t="t" r="r" b="b"/>
            <a:pathLst>
              <a:path w="320358" h="962826">
                <a:moveTo>
                  <a:pt x="320358" y="962826"/>
                </a:moveTo>
                <a:lnTo>
                  <a:pt x="0" y="962826"/>
                </a:lnTo>
                <a:lnTo>
                  <a:pt x="0" y="0"/>
                </a:lnTo>
                <a:lnTo>
                  <a:pt x="320358" y="0"/>
                </a:lnTo>
                <a:lnTo>
                  <a:pt x="320358" y="96282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028700" y="2508780"/>
            <a:ext cx="5049356" cy="3772507"/>
          </a:xfrm>
          <a:custGeom>
            <a:avLst/>
            <a:gdLst/>
            <a:ahLst/>
            <a:cxnLst/>
            <a:rect l="l" t="t" r="r" b="b"/>
            <a:pathLst>
              <a:path w="5049356" h="3772507">
                <a:moveTo>
                  <a:pt x="0" y="0"/>
                </a:moveTo>
                <a:lnTo>
                  <a:pt x="5049356" y="0"/>
                </a:lnTo>
                <a:lnTo>
                  <a:pt x="5049356" y="3772507"/>
                </a:lnTo>
                <a:lnTo>
                  <a:pt x="0" y="3772507"/>
                </a:lnTo>
                <a:lnTo>
                  <a:pt x="0" y="0"/>
                </a:lnTo>
                <a:close/>
              </a:path>
            </a:pathLst>
          </a:custGeom>
          <a:blipFill>
            <a:blip r:embed="rId6"/>
            <a:stretch>
              <a:fillRect/>
            </a:stretch>
          </a:blipFill>
          <a:ln cap="sq">
            <a:noFill/>
            <a:prstDash val="solid"/>
            <a:miter/>
          </a:ln>
        </p:spPr>
        <p:txBody>
          <a:bodyPr/>
          <a:lstStyle/>
          <a:p>
            <a:endParaRPr lang="en-US"/>
          </a:p>
        </p:txBody>
      </p:sp>
      <p:sp>
        <p:nvSpPr>
          <p:cNvPr id="16" name="Freeform 16"/>
          <p:cNvSpPr/>
          <p:nvPr/>
        </p:nvSpPr>
        <p:spPr>
          <a:xfrm>
            <a:off x="12124308" y="2542631"/>
            <a:ext cx="5072329" cy="3738656"/>
          </a:xfrm>
          <a:custGeom>
            <a:avLst/>
            <a:gdLst/>
            <a:ahLst/>
            <a:cxnLst/>
            <a:rect l="l" t="t" r="r" b="b"/>
            <a:pathLst>
              <a:path w="5072329" h="3738656">
                <a:moveTo>
                  <a:pt x="0" y="0"/>
                </a:moveTo>
                <a:lnTo>
                  <a:pt x="5072328" y="0"/>
                </a:lnTo>
                <a:lnTo>
                  <a:pt x="5072328" y="3738656"/>
                </a:lnTo>
                <a:lnTo>
                  <a:pt x="0" y="3738656"/>
                </a:lnTo>
                <a:lnTo>
                  <a:pt x="0" y="0"/>
                </a:lnTo>
                <a:close/>
              </a:path>
            </a:pathLst>
          </a:custGeom>
          <a:blipFill>
            <a:blip r:embed="rId7"/>
            <a:stretch>
              <a:fillRect/>
            </a:stretch>
          </a:blipFill>
          <a:ln cap="sq">
            <a:noFill/>
            <a:prstDash val="solid"/>
            <a:miter/>
          </a:ln>
        </p:spPr>
        <p:txBody>
          <a:bodyPr/>
          <a:lstStyle/>
          <a:p>
            <a:endParaRPr lang="en-US"/>
          </a:p>
        </p:txBody>
      </p:sp>
      <p:sp>
        <p:nvSpPr>
          <p:cNvPr id="17" name="Freeform 17"/>
          <p:cNvSpPr/>
          <p:nvPr/>
        </p:nvSpPr>
        <p:spPr>
          <a:xfrm>
            <a:off x="6509890" y="2508780"/>
            <a:ext cx="5182583" cy="3772507"/>
          </a:xfrm>
          <a:custGeom>
            <a:avLst/>
            <a:gdLst/>
            <a:ahLst/>
            <a:cxnLst/>
            <a:rect l="l" t="t" r="r" b="b"/>
            <a:pathLst>
              <a:path w="5182583" h="3772507">
                <a:moveTo>
                  <a:pt x="0" y="0"/>
                </a:moveTo>
                <a:lnTo>
                  <a:pt x="5182583" y="0"/>
                </a:lnTo>
                <a:lnTo>
                  <a:pt x="5182583" y="3772507"/>
                </a:lnTo>
                <a:lnTo>
                  <a:pt x="0" y="3772507"/>
                </a:lnTo>
                <a:lnTo>
                  <a:pt x="0" y="0"/>
                </a:lnTo>
                <a:close/>
              </a:path>
            </a:pathLst>
          </a:custGeom>
          <a:blipFill>
            <a:blip r:embed="rId8"/>
            <a:stretch>
              <a:fillRect/>
            </a:stretch>
          </a:blipFill>
          <a:ln cap="sq">
            <a:noFill/>
            <a:prstDash val="solid"/>
            <a:miter/>
          </a:ln>
        </p:spPr>
        <p:txBody>
          <a:bodyPr/>
          <a:lstStyle/>
          <a:p>
            <a:endParaRPr lang="en-US"/>
          </a:p>
        </p:txBody>
      </p:sp>
      <p:sp>
        <p:nvSpPr>
          <p:cNvPr id="18" name="TextBox 18"/>
          <p:cNvSpPr txBox="1"/>
          <p:nvPr/>
        </p:nvSpPr>
        <p:spPr>
          <a:xfrm>
            <a:off x="792941" y="1064851"/>
            <a:ext cx="16306179" cy="814324"/>
          </a:xfrm>
          <a:prstGeom prst="rect">
            <a:avLst/>
          </a:prstGeom>
        </p:spPr>
        <p:txBody>
          <a:bodyPr lIns="0" tIns="0" rIns="0" bIns="0" rtlCol="0" anchor="t">
            <a:spAutoFit/>
          </a:bodyPr>
          <a:lstStyle/>
          <a:p>
            <a:pPr algn="ctr">
              <a:lnSpc>
                <a:spcPts val="5243"/>
              </a:lnSpc>
            </a:pPr>
            <a:r>
              <a:rPr lang="en-US" sz="4900" b="1">
                <a:solidFill>
                  <a:srgbClr val="E85041"/>
                </a:solidFill>
                <a:latin typeface="Agrandir Bold"/>
                <a:ea typeface="Agrandir Bold"/>
                <a:cs typeface="Agrandir Bold"/>
                <a:sym typeface="Agrandir Bold"/>
              </a:rPr>
              <a:t>Opening price Trend on Yearly, Quarterly, Monthly</a:t>
            </a:r>
          </a:p>
        </p:txBody>
      </p:sp>
      <p:sp>
        <p:nvSpPr>
          <p:cNvPr id="19" name="TextBox 19"/>
          <p:cNvSpPr txBox="1"/>
          <p:nvPr/>
        </p:nvSpPr>
        <p:spPr>
          <a:xfrm>
            <a:off x="1574357" y="7145547"/>
            <a:ext cx="3445001" cy="383540"/>
          </a:xfrm>
          <a:prstGeom prst="rect">
            <a:avLst/>
          </a:prstGeom>
        </p:spPr>
        <p:txBody>
          <a:bodyPr lIns="0" tIns="0" rIns="0" bIns="0" rtlCol="0" anchor="t">
            <a:spAutoFit/>
          </a:bodyPr>
          <a:lstStyle/>
          <a:p>
            <a:pPr algn="l">
              <a:lnSpc>
                <a:spcPts val="2679"/>
              </a:lnSpc>
            </a:pPr>
            <a:r>
              <a:rPr lang="en-US" sz="1999" b="1">
                <a:solidFill>
                  <a:srgbClr val="000000"/>
                </a:solidFill>
                <a:latin typeface="Agrandir Bold"/>
                <a:ea typeface="Agrandir Bold"/>
                <a:cs typeface="Agrandir Bold"/>
                <a:sym typeface="Agrandir Bold"/>
              </a:rPr>
              <a:t>Yearly Trend</a:t>
            </a:r>
          </a:p>
        </p:txBody>
      </p:sp>
      <p:sp>
        <p:nvSpPr>
          <p:cNvPr id="20" name="TextBox 20"/>
          <p:cNvSpPr txBox="1"/>
          <p:nvPr/>
        </p:nvSpPr>
        <p:spPr>
          <a:xfrm>
            <a:off x="7421499" y="7145547"/>
            <a:ext cx="3445001" cy="383540"/>
          </a:xfrm>
          <a:prstGeom prst="rect">
            <a:avLst/>
          </a:prstGeom>
        </p:spPr>
        <p:txBody>
          <a:bodyPr lIns="0" tIns="0" rIns="0" bIns="0" rtlCol="0" anchor="t">
            <a:spAutoFit/>
          </a:bodyPr>
          <a:lstStyle/>
          <a:p>
            <a:pPr algn="l">
              <a:lnSpc>
                <a:spcPts val="2679"/>
              </a:lnSpc>
            </a:pPr>
            <a:r>
              <a:rPr lang="en-US" sz="1999" b="1">
                <a:solidFill>
                  <a:srgbClr val="000000"/>
                </a:solidFill>
                <a:latin typeface="Agrandir Bold"/>
                <a:ea typeface="Agrandir Bold"/>
                <a:cs typeface="Agrandir Bold"/>
                <a:sym typeface="Agrandir Bold"/>
              </a:rPr>
              <a:t>Quarterly Trend</a:t>
            </a:r>
          </a:p>
        </p:txBody>
      </p:sp>
      <p:sp>
        <p:nvSpPr>
          <p:cNvPr id="21" name="TextBox 21"/>
          <p:cNvSpPr txBox="1"/>
          <p:nvPr/>
        </p:nvSpPr>
        <p:spPr>
          <a:xfrm>
            <a:off x="12995541" y="7145547"/>
            <a:ext cx="3445001" cy="383540"/>
          </a:xfrm>
          <a:prstGeom prst="rect">
            <a:avLst/>
          </a:prstGeom>
        </p:spPr>
        <p:txBody>
          <a:bodyPr lIns="0" tIns="0" rIns="0" bIns="0" rtlCol="0" anchor="t">
            <a:spAutoFit/>
          </a:bodyPr>
          <a:lstStyle/>
          <a:p>
            <a:pPr algn="l">
              <a:lnSpc>
                <a:spcPts val="2679"/>
              </a:lnSpc>
            </a:pPr>
            <a:r>
              <a:rPr lang="en-US" sz="1999" b="1">
                <a:solidFill>
                  <a:srgbClr val="000000"/>
                </a:solidFill>
                <a:latin typeface="Agrandir Bold"/>
                <a:ea typeface="Agrandir Bold"/>
                <a:cs typeface="Agrandir Bold"/>
                <a:sym typeface="Agrandir Bold"/>
              </a:rPr>
              <a:t>Monthly Trend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03022" y="2784159"/>
            <a:ext cx="17881956" cy="6064875"/>
            <a:chOff x="0" y="0"/>
            <a:chExt cx="2770383" cy="939608"/>
          </a:xfrm>
        </p:grpSpPr>
        <p:sp>
          <p:nvSpPr>
            <p:cNvPr id="3" name="Freeform 3"/>
            <p:cNvSpPr/>
            <p:nvPr/>
          </p:nvSpPr>
          <p:spPr>
            <a:xfrm>
              <a:off x="0" y="0"/>
              <a:ext cx="2770383" cy="939608"/>
            </a:xfrm>
            <a:custGeom>
              <a:avLst/>
              <a:gdLst/>
              <a:ahLst/>
              <a:cxnLst/>
              <a:rect l="l" t="t" r="r" b="b"/>
              <a:pathLst>
                <a:path w="2770383" h="939608">
                  <a:moveTo>
                    <a:pt x="0" y="0"/>
                  </a:moveTo>
                  <a:lnTo>
                    <a:pt x="2770383" y="0"/>
                  </a:lnTo>
                  <a:lnTo>
                    <a:pt x="2770383" y="939608"/>
                  </a:lnTo>
                  <a:lnTo>
                    <a:pt x="0" y="939608"/>
                  </a:lnTo>
                  <a:close/>
                </a:path>
              </a:pathLst>
            </a:custGeom>
            <a:blipFill>
              <a:blip r:embed="rId2"/>
              <a:stretch>
                <a:fillRect l="-1001" r="-1001"/>
              </a:stretch>
            </a:blipFill>
          </p:spPr>
          <p:txBody>
            <a:bodyPr/>
            <a:lstStyle/>
            <a:p>
              <a:endParaRPr lang="en-US"/>
            </a:p>
          </p:txBody>
        </p:sp>
      </p:grpSp>
      <p:sp>
        <p:nvSpPr>
          <p:cNvPr id="4" name="Freeform 4"/>
          <p:cNvSpPr/>
          <p:nvPr/>
        </p:nvSpPr>
        <p:spPr>
          <a:xfrm rot="5400000">
            <a:off x="1349934" y="707466"/>
            <a:ext cx="320358" cy="962826"/>
          </a:xfrm>
          <a:custGeom>
            <a:avLst/>
            <a:gdLst/>
            <a:ahLst/>
            <a:cxnLst/>
            <a:rect l="l" t="t" r="r" b="b"/>
            <a:pathLst>
              <a:path w="320358" h="962826">
                <a:moveTo>
                  <a:pt x="0" y="0"/>
                </a:moveTo>
                <a:lnTo>
                  <a:pt x="320358" y="0"/>
                </a:lnTo>
                <a:lnTo>
                  <a:pt x="320358" y="962826"/>
                </a:lnTo>
                <a:lnTo>
                  <a:pt x="0" y="962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5400000" flipH="1" flipV="1">
            <a:off x="16617708" y="8587367"/>
            <a:ext cx="320358" cy="962826"/>
          </a:xfrm>
          <a:custGeom>
            <a:avLst/>
            <a:gdLst/>
            <a:ahLst/>
            <a:cxnLst/>
            <a:rect l="l" t="t" r="r" b="b"/>
            <a:pathLst>
              <a:path w="320358" h="962826">
                <a:moveTo>
                  <a:pt x="320358" y="962826"/>
                </a:moveTo>
                <a:lnTo>
                  <a:pt x="0" y="962826"/>
                </a:lnTo>
                <a:lnTo>
                  <a:pt x="0" y="0"/>
                </a:lnTo>
                <a:lnTo>
                  <a:pt x="320358" y="0"/>
                </a:lnTo>
                <a:lnTo>
                  <a:pt x="320358" y="96282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5797222" y="9461541"/>
            <a:ext cx="6693556" cy="2227428"/>
          </a:xfrm>
          <a:custGeom>
            <a:avLst/>
            <a:gdLst/>
            <a:ahLst/>
            <a:cxnLst/>
            <a:rect l="l" t="t" r="r" b="b"/>
            <a:pathLst>
              <a:path w="6693556" h="2227428">
                <a:moveTo>
                  <a:pt x="0" y="0"/>
                </a:moveTo>
                <a:lnTo>
                  <a:pt x="6693556" y="0"/>
                </a:lnTo>
                <a:lnTo>
                  <a:pt x="6693556" y="2227428"/>
                </a:lnTo>
                <a:lnTo>
                  <a:pt x="0" y="2227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850612" y="5825329"/>
            <a:ext cx="8513313" cy="8513313"/>
          </a:xfrm>
          <a:custGeom>
            <a:avLst/>
            <a:gdLst/>
            <a:ahLst/>
            <a:cxnLst/>
            <a:rect l="l" t="t" r="r" b="b"/>
            <a:pathLst>
              <a:path w="8513313" h="8513313">
                <a:moveTo>
                  <a:pt x="0" y="0"/>
                </a:moveTo>
                <a:lnTo>
                  <a:pt x="8513313" y="0"/>
                </a:lnTo>
                <a:lnTo>
                  <a:pt x="8513313" y="8513314"/>
                </a:lnTo>
                <a:lnTo>
                  <a:pt x="0" y="8513314"/>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625299" y="-4051643"/>
            <a:ext cx="8513313" cy="8513313"/>
          </a:xfrm>
          <a:custGeom>
            <a:avLst/>
            <a:gdLst/>
            <a:ahLst/>
            <a:cxnLst/>
            <a:rect l="l" t="t" r="r" b="b"/>
            <a:pathLst>
              <a:path w="8513313" h="8513313">
                <a:moveTo>
                  <a:pt x="0" y="0"/>
                </a:moveTo>
                <a:lnTo>
                  <a:pt x="8513313" y="0"/>
                </a:lnTo>
                <a:lnTo>
                  <a:pt x="8513313" y="8513314"/>
                </a:lnTo>
                <a:lnTo>
                  <a:pt x="0" y="8513314"/>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2275486" y="1272858"/>
            <a:ext cx="13737027" cy="1511300"/>
          </a:xfrm>
          <a:prstGeom prst="rect">
            <a:avLst/>
          </a:prstGeom>
        </p:spPr>
        <p:txBody>
          <a:bodyPr lIns="0" tIns="0" rIns="0" bIns="0" rtlCol="0" anchor="t">
            <a:spAutoFit/>
          </a:bodyPr>
          <a:lstStyle/>
          <a:p>
            <a:pPr algn="ctr">
              <a:lnSpc>
                <a:spcPts val="5350"/>
              </a:lnSpc>
            </a:pPr>
            <a:r>
              <a:rPr lang="en-US" sz="5000" b="1">
                <a:solidFill>
                  <a:srgbClr val="E85041"/>
                </a:solidFill>
                <a:latin typeface="Agrandir Bold"/>
                <a:ea typeface="Agrandir Bold"/>
                <a:cs typeface="Agrandir Bold"/>
                <a:sym typeface="Agrandir Bold"/>
              </a:rPr>
              <a:t>Bitcoin Price using Candlestick Chart</a:t>
            </a:r>
          </a:p>
          <a:p>
            <a:pPr algn="ctr">
              <a:lnSpc>
                <a:spcPts val="5350"/>
              </a:lnSpc>
            </a:pPr>
            <a:endParaRPr lang="en-US" sz="5000" b="1">
              <a:solidFill>
                <a:srgbClr val="E85041"/>
              </a:solidFill>
              <a:latin typeface="Agrandir Bold"/>
              <a:ea typeface="Agrandir Bold"/>
              <a:cs typeface="Agrandir Bold"/>
              <a:sym typeface="Agrandir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802792"/>
            <a:ext cx="16676012" cy="5091225"/>
            <a:chOff x="0" y="0"/>
            <a:chExt cx="2789311" cy="851583"/>
          </a:xfrm>
        </p:grpSpPr>
        <p:sp>
          <p:nvSpPr>
            <p:cNvPr id="3" name="Freeform 3"/>
            <p:cNvSpPr/>
            <p:nvPr/>
          </p:nvSpPr>
          <p:spPr>
            <a:xfrm>
              <a:off x="0" y="0"/>
              <a:ext cx="2789311" cy="851583"/>
            </a:xfrm>
            <a:custGeom>
              <a:avLst/>
              <a:gdLst/>
              <a:ahLst/>
              <a:cxnLst/>
              <a:rect l="l" t="t" r="r" b="b"/>
              <a:pathLst>
                <a:path w="2789311" h="851583">
                  <a:moveTo>
                    <a:pt x="0" y="0"/>
                  </a:moveTo>
                  <a:lnTo>
                    <a:pt x="2789311" y="0"/>
                  </a:lnTo>
                  <a:lnTo>
                    <a:pt x="2789311" y="851583"/>
                  </a:lnTo>
                  <a:lnTo>
                    <a:pt x="0" y="851583"/>
                  </a:lnTo>
                  <a:close/>
                </a:path>
              </a:pathLst>
            </a:custGeom>
            <a:blipFill>
              <a:blip r:embed="rId2"/>
              <a:stretch>
                <a:fillRect l="-2188" r="-2188"/>
              </a:stretch>
            </a:blipFill>
          </p:spPr>
          <p:txBody>
            <a:bodyPr/>
            <a:lstStyle/>
            <a:p>
              <a:endParaRPr lang="en-US"/>
            </a:p>
          </p:txBody>
        </p:sp>
      </p:grpSp>
      <p:sp>
        <p:nvSpPr>
          <p:cNvPr id="4" name="Freeform 4"/>
          <p:cNvSpPr/>
          <p:nvPr/>
        </p:nvSpPr>
        <p:spPr>
          <a:xfrm>
            <a:off x="1028700" y="8295474"/>
            <a:ext cx="320358" cy="962826"/>
          </a:xfrm>
          <a:custGeom>
            <a:avLst/>
            <a:gdLst/>
            <a:ahLst/>
            <a:cxnLst/>
            <a:rect l="l" t="t" r="r" b="b"/>
            <a:pathLst>
              <a:path w="320358" h="962826">
                <a:moveTo>
                  <a:pt x="0" y="0"/>
                </a:moveTo>
                <a:lnTo>
                  <a:pt x="320358" y="0"/>
                </a:lnTo>
                <a:lnTo>
                  <a:pt x="320358" y="962826"/>
                </a:lnTo>
                <a:lnTo>
                  <a:pt x="0" y="962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flipH="1" flipV="1">
            <a:off x="16938942" y="1028700"/>
            <a:ext cx="320358" cy="962826"/>
          </a:xfrm>
          <a:custGeom>
            <a:avLst/>
            <a:gdLst/>
            <a:ahLst/>
            <a:cxnLst/>
            <a:rect l="l" t="t" r="r" b="b"/>
            <a:pathLst>
              <a:path w="320358" h="962826">
                <a:moveTo>
                  <a:pt x="320358" y="962826"/>
                </a:moveTo>
                <a:lnTo>
                  <a:pt x="0" y="962826"/>
                </a:lnTo>
                <a:lnTo>
                  <a:pt x="0" y="0"/>
                </a:lnTo>
                <a:lnTo>
                  <a:pt x="320358" y="0"/>
                </a:lnTo>
                <a:lnTo>
                  <a:pt x="320358" y="96282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874918" y="1550201"/>
            <a:ext cx="13773437" cy="1016000"/>
          </a:xfrm>
          <a:prstGeom prst="rect">
            <a:avLst/>
          </a:prstGeom>
        </p:spPr>
        <p:txBody>
          <a:bodyPr lIns="0" tIns="0" rIns="0" bIns="0" rtlCol="0" anchor="t">
            <a:spAutoFit/>
          </a:bodyPr>
          <a:lstStyle/>
          <a:p>
            <a:pPr algn="ctr">
              <a:lnSpc>
                <a:spcPts val="3100"/>
              </a:lnSpc>
            </a:pPr>
            <a:r>
              <a:rPr lang="en-US" sz="5000" b="1">
                <a:solidFill>
                  <a:srgbClr val="E85041"/>
                </a:solidFill>
                <a:latin typeface="Agrandir Bold"/>
                <a:ea typeface="Agrandir Bold"/>
                <a:cs typeface="Agrandir Bold"/>
                <a:sym typeface="Agrandir Bold"/>
              </a:rPr>
              <a:t>Daily change in Closing  price of stock</a:t>
            </a:r>
          </a:p>
          <a:p>
            <a:pPr algn="ctr">
              <a:lnSpc>
                <a:spcPts val="3100"/>
              </a:lnSpc>
            </a:pPr>
            <a:endParaRPr lang="en-US" sz="5000" b="1">
              <a:solidFill>
                <a:srgbClr val="E85041"/>
              </a:solidFill>
              <a:latin typeface="Agrandir Bold"/>
              <a:ea typeface="Agrandir Bold"/>
              <a:cs typeface="Agrandir Bold"/>
              <a:sym typeface="Agrandir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341</Words>
  <Application>Microsoft Office PowerPoint</Application>
  <PresentationFormat>Custom</PresentationFormat>
  <Paragraphs>53</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Agrandir</vt:lpstr>
      <vt:lpstr>Arial</vt:lpstr>
      <vt:lpstr>Agrandir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Price Trend Analysis</dc:title>
  <cp:lastModifiedBy>Peddavarapu, Karthik</cp:lastModifiedBy>
  <cp:revision>2</cp:revision>
  <dcterms:created xsi:type="dcterms:W3CDTF">2006-08-16T00:00:00Z</dcterms:created>
  <dcterms:modified xsi:type="dcterms:W3CDTF">2025-04-07T23:53:07Z</dcterms:modified>
  <dc:identifier>DAGj_oeR148</dc:identifier>
</cp:coreProperties>
</file>